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6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B10998-6081-4D9A-B6F1-4B5CDB69A800}">
  <a:tblStyle styleId="{E4B10998-6081-4D9A-B6F1-4B5CDB69A8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  <a:tblStyle styleId="{0FCA2B56-CFD2-4C1B-B1CA-301BE430C52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5" autoAdjust="0"/>
    <p:restoredTop sz="0"/>
  </p:normalViewPr>
  <p:slideViewPr>
    <p:cSldViewPr>
      <p:cViewPr varScale="1">
        <p:scale>
          <a:sx n="153" d="100"/>
          <a:sy n="153" d="100"/>
        </p:scale>
        <p:origin x="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32136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9c9da1c69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9c9da1c69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5524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3c73849a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d3c73849a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FORMADO BLENDED = FORMADO MIXTE</a:t>
            </a:r>
            <a:endParaRPr sz="1200">
              <a:solidFill>
                <a:srgbClr val="00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9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7ff15740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d7ff15740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7520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d3c73849a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d3c73849a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00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13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3c73849ac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d3c73849ac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869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d3c73849ac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d3c73849ac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333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d7ff157a4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d7ff157a4d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759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d753bf3e6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d753bf3e6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00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46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d7ff157a4d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d7ff157a4d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3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Visualizaciones en la semana de la feria: </a:t>
            </a:r>
            <a:endParaRPr sz="1300" b="1">
              <a:solidFill>
                <a:srgbClr val="000078"/>
              </a:solidFill>
            </a:endParaRPr>
          </a:p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endParaRPr sz="1300">
              <a:solidFill>
                <a:srgbClr val="000078"/>
              </a:solidFill>
            </a:endParaRPr>
          </a:p>
          <a:p>
            <a:pPr marL="457200" lvl="0" indent="-311150" algn="just" rtl="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300"/>
              <a:buChar char="●"/>
            </a:pPr>
            <a:r>
              <a:rPr lang="es" sz="13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El ámbito de</a:t>
            </a:r>
            <a:r>
              <a:rPr lang="es" sz="13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empleabilidad</a:t>
            </a:r>
            <a:r>
              <a:rPr lang="es" sz="13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es de gran interés por los estudiantes, que se conectaron principalmente en estas conferencias durante los días de la feria. </a:t>
            </a:r>
            <a:endParaRPr sz="1300">
              <a:solidFill>
                <a:srgbClr val="000078"/>
              </a:solidFill>
            </a:endParaRPr>
          </a:p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endParaRPr sz="1300">
              <a:solidFill>
                <a:srgbClr val="000078"/>
              </a:solidFill>
            </a:endParaRPr>
          </a:p>
          <a:p>
            <a:pPr marL="457200" lvl="0" indent="-311150" algn="just" rtl="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300"/>
              <a:buChar char="●"/>
            </a:pPr>
            <a:r>
              <a:rPr lang="es" sz="13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Las conferencias de </a:t>
            </a:r>
            <a:r>
              <a:rPr lang="es" sz="13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salidas</a:t>
            </a:r>
            <a:r>
              <a:rPr lang="es" sz="13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, por otro lado, contaron con un número bajo de asistentes, siendo este significativamente inferior al del resto de ámbitos. </a:t>
            </a:r>
            <a:endParaRPr sz="1300">
              <a:solidFill>
                <a:srgbClr val="000078"/>
              </a:solidFill>
            </a:endParaRPr>
          </a:p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endParaRPr sz="1300">
              <a:solidFill>
                <a:srgbClr val="000078"/>
              </a:solidFill>
            </a:endParaRPr>
          </a:p>
          <a:p>
            <a:pPr marL="457200" lvl="0" indent="-311150" algn="just" rtl="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300"/>
              <a:buChar char="●"/>
            </a:pPr>
            <a:r>
              <a:rPr lang="es" sz="13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Están marcadas las </a:t>
            </a:r>
            <a:r>
              <a:rPr lang="es" sz="13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sesiones que tienen más de 1000 visualizaciones</a:t>
            </a:r>
            <a:r>
              <a:rPr lang="es" sz="13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.</a:t>
            </a:r>
            <a:endParaRPr sz="1300">
              <a:solidFill>
                <a:srgbClr val="000078"/>
              </a:solidFill>
            </a:endParaRPr>
          </a:p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endParaRPr sz="1300">
              <a:solidFill>
                <a:srgbClr val="000078"/>
              </a:solidFill>
            </a:endParaRPr>
          </a:p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endParaRPr sz="1300">
              <a:solidFill>
                <a:srgbClr val="000078"/>
              </a:solidFill>
            </a:endParaRPr>
          </a:p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3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Visualizaciones a los 5 meses de la feria:</a:t>
            </a:r>
            <a:endParaRPr sz="1300" b="1">
              <a:solidFill>
                <a:srgbClr val="000078"/>
              </a:solidFill>
            </a:endParaRPr>
          </a:p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endParaRPr sz="1300">
              <a:solidFill>
                <a:srgbClr val="000078"/>
              </a:solidFill>
            </a:endParaRPr>
          </a:p>
          <a:p>
            <a:pPr marL="457200" lvl="0" indent="-311150" algn="just" rtl="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300"/>
              <a:buChar char="●"/>
            </a:pPr>
            <a:r>
              <a:rPr lang="es" sz="13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El ámbito de</a:t>
            </a:r>
            <a:r>
              <a:rPr lang="es" sz="13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empleabilidad</a:t>
            </a:r>
            <a:r>
              <a:rPr lang="es" sz="13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es de gran interés por los estudiantes, que han visualizado principalmente ponencias de esta tipología. </a:t>
            </a:r>
            <a:endParaRPr sz="1300">
              <a:solidFill>
                <a:srgbClr val="000078"/>
              </a:solidFill>
            </a:endParaRPr>
          </a:p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endParaRPr sz="1300">
              <a:solidFill>
                <a:srgbClr val="000078"/>
              </a:solidFill>
            </a:endParaRPr>
          </a:p>
          <a:p>
            <a:pPr marL="457200" lvl="0" indent="-311150" algn="just" rtl="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300"/>
              <a:buChar char="●"/>
            </a:pPr>
            <a:r>
              <a:rPr lang="es" sz="13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Todas las conferencias su de interés por la población, pero se han visto incrementadas sustancialmente las de salidas, competitividad y emprendimiento.</a:t>
            </a:r>
            <a:endParaRPr sz="1300">
              <a:solidFill>
                <a:srgbClr val="000078"/>
              </a:solidFill>
            </a:endParaRPr>
          </a:p>
          <a:p>
            <a:pPr marL="457200" lvl="0" indent="0" algn="just" rtl="0">
              <a:spcBef>
                <a:spcPct val="0"/>
              </a:spcBef>
              <a:spcAft>
                <a:spcPct val="0"/>
              </a:spcAft>
              <a:buNone/>
            </a:pPr>
            <a:endParaRPr sz="1300">
              <a:solidFill>
                <a:srgbClr val="000078"/>
              </a:solidFill>
            </a:endParaRPr>
          </a:p>
          <a:p>
            <a:pPr marL="457200" lvl="0" indent="-311150" algn="just" rtl="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300"/>
              <a:buChar char="●"/>
            </a:pPr>
            <a:r>
              <a:rPr lang="es" sz="13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Se han marcado las que han </a:t>
            </a:r>
            <a:r>
              <a:rPr lang="es" sz="13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aumentado más de 1000 visualizaciones en 5 meses</a:t>
            </a:r>
            <a:r>
              <a:rPr lang="es" sz="13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.</a:t>
            </a:r>
            <a:endParaRPr sz="1300">
              <a:solidFill>
                <a:srgbClr val="000078"/>
              </a:solidFill>
            </a:endParaRPr>
          </a:p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endParaRPr sz="1300">
              <a:solidFill>
                <a:srgbClr val="000078"/>
              </a:solidFill>
            </a:endParaRPr>
          </a:p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endParaRPr sz="1300">
              <a:solidFill>
                <a:srgbClr val="000078"/>
              </a:solidFill>
            </a:endParaRPr>
          </a:p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3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ESTOS DATOS SON INDICATIVOS DE QUE La EMPLEABILIDAD Y LA COMPETITIVIDAD INTERESAN En LA POBLACIÓN EN GENERAL (son datos muy elevados de visualizaciones en Youtube).</a:t>
            </a:r>
            <a:endParaRPr sz="1300" b="1">
              <a:solidFill>
                <a:srgbClr val="000078"/>
              </a:solidFill>
            </a:endParaRPr>
          </a:p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endParaRPr sz="13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99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d3c73849ac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d3c73849ac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1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Asistentes = persones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15023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d3c73849a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d3c73849a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60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7ff157a4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7ff157a4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00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52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d3c73849ac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d3c73849ac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139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3c73849ac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d3c73849ac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Las ponencias que más visualizaciones tienen pensamos que pueden ser porque se han difundido más por redes o suscitan más interés por los títulos o temática.</a:t>
            </a:r>
            <a:endParaRPr sz="1400">
              <a:solidFill>
                <a:srgbClr val="000078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Ejemplos de buena difusión en redes:</a:t>
            </a:r>
            <a:endParaRPr sz="1400">
              <a:solidFill>
                <a:srgbClr val="000078"/>
              </a:solidFill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Clr>
                <a:srgbClr val="000078"/>
              </a:buClr>
              <a:buSzPts val="1400"/>
              <a:buChar char="●"/>
            </a:pPr>
            <a:r>
              <a:rPr lang="es" sz="14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Poniente de “Ser diferente en un mundo de igualas” la estuvo el mismo ponente promocionando a LinkedIn mucho días antes de conferencia.</a:t>
            </a:r>
            <a:endParaRPr sz="1400">
              <a:solidFill>
                <a:srgbClr val="000078"/>
              </a:solidFill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●"/>
            </a:pPr>
            <a:r>
              <a:rPr lang="es" sz="14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Mercado Oculto, el ponente la incorporó a una newsletter que envía quincenalmente después de la sesión.</a:t>
            </a:r>
            <a:endParaRPr sz="1400">
              <a:solidFill>
                <a:srgbClr val="000078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None/>
            </a:pPr>
            <a:endParaRPr sz="1400">
              <a:solidFill>
                <a:srgbClr val="00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248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dab9d3dc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dab9d3dc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946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dcd4540073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dcd4540073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9340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d753bf3e6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d753bf3e61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6835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d3c73849a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d3c73849ac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648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d3c73849a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d3c73849ac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82958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d3c73849ac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d3c73849ac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015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a2d970c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a2d970c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966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051636893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051636893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989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3c73849ac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3c73849ac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00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51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05163689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051636893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1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Acceso desde todas las comunidades autónomas españolas.</a:t>
            </a:r>
            <a:endParaRPr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1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Representadas en moratón oscuro las que son más de 100 asistentes de aquella región.</a:t>
            </a:r>
            <a:endParaRPr>
              <a:solidFill>
                <a:srgbClr val="000078"/>
              </a:solidFill>
            </a:endParaRPr>
          </a:p>
          <a:p>
            <a:pPr marL="457200" lvl="0" indent="-317500" algn="l" rtl="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-"/>
            </a:pPr>
            <a:r>
              <a:rPr lang="es" sz="11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Comunidad Valenciana (360)</a:t>
            </a:r>
            <a:endParaRPr>
              <a:solidFill>
                <a:srgbClr val="000078"/>
              </a:solidFill>
            </a:endParaRPr>
          </a:p>
          <a:p>
            <a:pPr marL="457200" lvl="0" indent="-317500" algn="l" rtl="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-"/>
            </a:pPr>
            <a:r>
              <a:rPr lang="es" sz="11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Andalussia (241)</a:t>
            </a:r>
            <a:endParaRPr>
              <a:solidFill>
                <a:srgbClr val="000078"/>
              </a:solidFill>
            </a:endParaRPr>
          </a:p>
          <a:p>
            <a:pPr marL="457200" lvl="0" indent="-317500" algn="l" rtl="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-"/>
            </a:pPr>
            <a:r>
              <a:rPr lang="es" sz="11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Baleares (200)</a:t>
            </a:r>
            <a:endParaRPr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1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En Cataluña: </a:t>
            </a:r>
            <a:endParaRPr>
              <a:solidFill>
                <a:srgbClr val="000078"/>
              </a:solidFill>
            </a:endParaRPr>
          </a:p>
          <a:p>
            <a:pPr marL="457200" lvl="0" indent="-317500" algn="l" rtl="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-"/>
            </a:pPr>
            <a:r>
              <a:rPr lang="es" sz="11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Barcelona (2787)</a:t>
            </a:r>
            <a:endParaRPr>
              <a:solidFill>
                <a:srgbClr val="000078"/>
              </a:solidFill>
            </a:endParaRPr>
          </a:p>
          <a:p>
            <a:pPr marL="457200" lvl="0" indent="-317500" algn="l" rtl="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-"/>
            </a:pPr>
            <a:r>
              <a:rPr lang="es" sz="11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Girona (283)</a:t>
            </a:r>
            <a:endParaRPr>
              <a:solidFill>
                <a:srgbClr val="000078"/>
              </a:solidFill>
            </a:endParaRPr>
          </a:p>
          <a:p>
            <a:pPr marL="457200" lvl="0" indent="-317500" algn="l" rtl="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-"/>
            </a:pPr>
            <a:r>
              <a:rPr lang="es" sz="11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Lleida (141)</a:t>
            </a:r>
            <a:endParaRPr>
              <a:solidFill>
                <a:srgbClr val="000078"/>
              </a:solidFill>
            </a:endParaRPr>
          </a:p>
          <a:p>
            <a:pPr marL="457200" lvl="0" indent="-317500" algn="l" rtl="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-"/>
            </a:pPr>
            <a:r>
              <a:rPr lang="es" sz="11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Tarragona (281)</a:t>
            </a:r>
            <a:endParaRPr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00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21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051636893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051636893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Ubicación geográfica: Ofertas mayoritariamente en Cataluña (Barcelona - 250 aprox) seguido de Madrid (110 aprox) y la resta territorio Español así como Europa y Colombia.</a:t>
            </a:r>
            <a:endParaRPr sz="1200"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00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4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3c73849a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3c73849a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330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3c73849a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3c73849a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00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09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3c73849ac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d3c73849ac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Esta diapositiva surge para evidenciar que tenemos que hacer un trabajo de fidelización con el tejido productivo en toda la UOC y evidenciar que no tenemos de la bastante empleadora de la UOC.</a:t>
            </a:r>
            <a:endParaRPr sz="1200"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200">
              <a:solidFill>
                <a:srgbClr val="000078"/>
              </a:solidFill>
            </a:endParaRPr>
          </a:p>
          <a:p>
            <a:pPr marL="457200" lvl="0" indent="-323850" algn="l" rtl="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500"/>
              <a:buChar char="-"/>
            </a:pPr>
            <a:r>
              <a:rPr lang="es" sz="12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Tuvimos que perseguir a las empresas.</a:t>
            </a:r>
            <a:endParaRPr sz="1200">
              <a:solidFill>
                <a:srgbClr val="000078"/>
              </a:solidFill>
            </a:endParaRPr>
          </a:p>
          <a:p>
            <a:pPr marL="45720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820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CUSTOM">
    <p:bg>
      <p:bgPr>
        <a:solidFill>
          <a:srgbClr val="000078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1600" y="-11600"/>
            <a:ext cx="9144000" cy="5155200"/>
          </a:xfrm>
          <a:prstGeom prst="rect">
            <a:avLst/>
          </a:prstGeom>
          <a:solidFill>
            <a:srgbClr val="0000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20300" y="4830900"/>
            <a:ext cx="866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134100" y="883025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None/>
              <a:defRPr sz="4800" b="1">
                <a:solidFill>
                  <a:srgbClr val="FFFFFF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None/>
              <a:defRPr sz="3600"/>
            </a:lvl2pPr>
            <a:lvl3pPr lvl="2" rtl="0">
              <a:spcBef>
                <a:spcPct val="0"/>
              </a:spcBef>
              <a:spcAft>
                <a:spcPct val="0"/>
              </a:spcAft>
              <a:buNone/>
              <a:defRPr sz="3600"/>
            </a:lvl3pPr>
            <a:lvl4pPr lvl="3" rtl="0">
              <a:spcBef>
                <a:spcPct val="0"/>
              </a:spcBef>
              <a:spcAft>
                <a:spcPct val="0"/>
              </a:spcAft>
              <a:buNone/>
              <a:defRPr sz="3600"/>
            </a:lvl4pPr>
            <a:lvl5pPr lvl="4" rtl="0">
              <a:spcBef>
                <a:spcPct val="0"/>
              </a:spcBef>
              <a:spcAft>
                <a:spcPct val="0"/>
              </a:spcAft>
              <a:buNone/>
              <a:defRPr sz="3600"/>
            </a:lvl5pPr>
            <a:lvl6pPr lvl="5" rtl="0">
              <a:spcBef>
                <a:spcPct val="0"/>
              </a:spcBef>
              <a:spcAft>
                <a:spcPct val="0"/>
              </a:spcAft>
              <a:buNone/>
              <a:defRPr sz="3600"/>
            </a:lvl6pPr>
            <a:lvl7pPr lvl="6" rtl="0">
              <a:spcBef>
                <a:spcPct val="0"/>
              </a:spcBef>
              <a:spcAft>
                <a:spcPct val="0"/>
              </a:spcAft>
              <a:buNone/>
              <a:defRPr sz="3600"/>
            </a:lvl7pPr>
            <a:lvl8pPr lvl="7" rtl="0">
              <a:spcBef>
                <a:spcPct val="0"/>
              </a:spcBef>
              <a:spcAft>
                <a:spcPct val="0"/>
              </a:spcAft>
              <a:buNone/>
              <a:defRPr sz="3600"/>
            </a:lvl8pPr>
            <a:lvl9pPr lvl="8" rtl="0">
              <a:spcBef>
                <a:spcPct val="0"/>
              </a:spcBef>
              <a:spcAft>
                <a:spcPct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134100" y="3574325"/>
            <a:ext cx="77523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None/>
              <a:def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8950" y="210060"/>
            <a:ext cx="8666098" cy="60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1">
  <p:cSld name="CUSTOM_4">
    <p:bg>
      <p:bgPr>
        <a:solidFill>
          <a:srgbClr val="000078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11600" y="0"/>
            <a:ext cx="9195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134100" y="883025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None/>
              <a:defRPr sz="4800" b="1">
                <a:solidFill>
                  <a:srgbClr val="000078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None/>
              <a:defRPr sz="3600">
                <a:solidFill>
                  <a:srgbClr val="000078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None/>
              <a:defRPr sz="3600">
                <a:solidFill>
                  <a:srgbClr val="000078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None/>
              <a:defRPr sz="3600">
                <a:solidFill>
                  <a:srgbClr val="000078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None/>
              <a:defRPr sz="3600">
                <a:solidFill>
                  <a:srgbClr val="000078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None/>
              <a:defRPr sz="3600">
                <a:solidFill>
                  <a:srgbClr val="000078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None/>
              <a:defRPr sz="3600">
                <a:solidFill>
                  <a:srgbClr val="000078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None/>
              <a:defRPr sz="3600">
                <a:solidFill>
                  <a:srgbClr val="000078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None/>
              <a:defRPr sz="3600">
                <a:solidFill>
                  <a:srgbClr val="000078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134100" y="3574325"/>
            <a:ext cx="77523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None/>
              <a:defRPr sz="2400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None/>
              <a:defRPr>
                <a:solidFill>
                  <a:srgbClr val="000078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None/>
              <a:defRPr>
                <a:solidFill>
                  <a:srgbClr val="000078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None/>
              <a:defRPr>
                <a:solidFill>
                  <a:srgbClr val="000078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None/>
              <a:defRPr>
                <a:solidFill>
                  <a:srgbClr val="000078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None/>
              <a:defRPr>
                <a:solidFill>
                  <a:srgbClr val="000078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None/>
              <a:defRPr>
                <a:solidFill>
                  <a:srgbClr val="000078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None/>
              <a:defRPr>
                <a:solidFill>
                  <a:srgbClr val="000078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None/>
              <a:defRPr>
                <a:solidFill>
                  <a:srgbClr val="00007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220300" y="4830900"/>
            <a:ext cx="866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8750" y="303450"/>
            <a:ext cx="380271" cy="8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300" y="204241"/>
            <a:ext cx="8666100" cy="600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- 1 columna">
  <p:cSld name="CUSTOM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001075" y="800425"/>
            <a:ext cx="74706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None/>
              <a:defRPr sz="1900" b="1">
                <a:solidFill>
                  <a:srgbClr val="000078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None/>
              <a:defRPr sz="3000"/>
            </a:lvl2pPr>
            <a:lvl3pPr lvl="2" rtl="0">
              <a:spcBef>
                <a:spcPct val="0"/>
              </a:spcBef>
              <a:spcAft>
                <a:spcPct val="0"/>
              </a:spcAft>
              <a:buNone/>
              <a:defRPr sz="3000"/>
            </a:lvl3pPr>
            <a:lvl4pPr lvl="3" rtl="0">
              <a:spcBef>
                <a:spcPct val="0"/>
              </a:spcBef>
              <a:spcAft>
                <a:spcPct val="0"/>
              </a:spcAft>
              <a:buNone/>
              <a:defRPr sz="3000"/>
            </a:lvl4pPr>
            <a:lvl5pPr lvl="4" rtl="0">
              <a:spcBef>
                <a:spcPct val="0"/>
              </a:spcBef>
              <a:spcAft>
                <a:spcPct val="0"/>
              </a:spcAft>
              <a:buNone/>
              <a:defRPr sz="3000"/>
            </a:lvl5pPr>
            <a:lvl6pPr lvl="5" rtl="0">
              <a:spcBef>
                <a:spcPct val="0"/>
              </a:spcBef>
              <a:spcAft>
                <a:spcPct val="0"/>
              </a:spcAft>
              <a:buNone/>
              <a:defRPr sz="3000"/>
            </a:lvl6pPr>
            <a:lvl7pPr lvl="6" rtl="0">
              <a:spcBef>
                <a:spcPct val="0"/>
              </a:spcBef>
              <a:spcAft>
                <a:spcPct val="0"/>
              </a:spcAft>
              <a:buNone/>
              <a:defRPr sz="3000"/>
            </a:lvl7pPr>
            <a:lvl8pPr lvl="7" rtl="0">
              <a:spcBef>
                <a:spcPct val="0"/>
              </a:spcBef>
              <a:spcAft>
                <a:spcPct val="0"/>
              </a:spcAft>
              <a:buNone/>
              <a:defRPr sz="3000"/>
            </a:lvl8pPr>
            <a:lvl9pPr lvl="8" rtl="0">
              <a:spcBef>
                <a:spcPct val="0"/>
              </a:spcBef>
              <a:spcAft>
                <a:spcPct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001075" y="1509500"/>
            <a:ext cx="6293700" cy="29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●"/>
              <a:defRPr>
                <a:solidFill>
                  <a:srgbClr val="000078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○"/>
              <a:defRPr>
                <a:solidFill>
                  <a:srgbClr val="000078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■"/>
              <a:defRPr>
                <a:solidFill>
                  <a:srgbClr val="000078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●"/>
              <a:defRPr>
                <a:solidFill>
                  <a:srgbClr val="000078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○"/>
              <a:defRPr>
                <a:solidFill>
                  <a:srgbClr val="000078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■"/>
              <a:defRPr>
                <a:solidFill>
                  <a:srgbClr val="000078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●"/>
              <a:defRPr>
                <a:solidFill>
                  <a:srgbClr val="000078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○"/>
              <a:defRPr>
                <a:solidFill>
                  <a:srgbClr val="000078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■"/>
              <a:defRPr>
                <a:solidFill>
                  <a:srgbClr val="00007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eta">
  <p:cSld name="CUSTOM_5">
    <p:bg>
      <p:bgPr>
        <a:solidFill>
          <a:srgbClr val="73EDFF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46475" y="147875"/>
            <a:ext cx="8655900" cy="705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17499" y="287650"/>
            <a:ext cx="301626" cy="6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/>
          <p:nvPr/>
        </p:nvSpPr>
        <p:spPr>
          <a:xfrm>
            <a:off x="220300" y="4889475"/>
            <a:ext cx="8666100" cy="2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45050" y="600575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None/>
              <a:defRPr sz="4800" b="1">
                <a:solidFill>
                  <a:srgbClr val="000078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None/>
              <a:defRPr sz="3600">
                <a:solidFill>
                  <a:srgbClr val="000078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None/>
              <a:defRPr sz="3600">
                <a:solidFill>
                  <a:srgbClr val="000078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None/>
              <a:defRPr sz="3600">
                <a:solidFill>
                  <a:srgbClr val="000078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None/>
              <a:defRPr sz="3600">
                <a:solidFill>
                  <a:srgbClr val="000078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None/>
              <a:defRPr sz="3600">
                <a:solidFill>
                  <a:srgbClr val="000078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None/>
              <a:defRPr sz="3600">
                <a:solidFill>
                  <a:srgbClr val="000078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None/>
              <a:defRPr sz="3600">
                <a:solidFill>
                  <a:srgbClr val="000078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None/>
              <a:defRPr sz="3600">
                <a:solidFill>
                  <a:srgbClr val="000078"/>
                </a:solidFill>
              </a:defRPr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950" y="228788"/>
            <a:ext cx="8666101" cy="454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6524" y="228800"/>
            <a:ext cx="598692" cy="4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- 2 columnes">
  <p:cSld name="CUSTOM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1001075" y="1509500"/>
            <a:ext cx="4008300" cy="30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●"/>
              <a:defRPr>
                <a:solidFill>
                  <a:srgbClr val="000078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○"/>
              <a:defRPr>
                <a:solidFill>
                  <a:srgbClr val="000078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■"/>
              <a:defRPr>
                <a:solidFill>
                  <a:srgbClr val="000078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●"/>
              <a:defRPr>
                <a:solidFill>
                  <a:srgbClr val="000078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○"/>
              <a:defRPr>
                <a:solidFill>
                  <a:srgbClr val="000078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■"/>
              <a:defRPr>
                <a:solidFill>
                  <a:srgbClr val="000078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●"/>
              <a:defRPr>
                <a:solidFill>
                  <a:srgbClr val="000078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○"/>
              <a:defRPr>
                <a:solidFill>
                  <a:srgbClr val="000078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■"/>
              <a:defRPr>
                <a:solidFill>
                  <a:srgbClr val="00007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877425" y="1357100"/>
            <a:ext cx="4008300" cy="30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●"/>
              <a:defRPr>
                <a:solidFill>
                  <a:srgbClr val="000078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○"/>
              <a:defRPr>
                <a:solidFill>
                  <a:srgbClr val="000078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■"/>
              <a:defRPr>
                <a:solidFill>
                  <a:srgbClr val="000078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●"/>
              <a:defRPr>
                <a:solidFill>
                  <a:srgbClr val="000078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○"/>
              <a:defRPr>
                <a:solidFill>
                  <a:srgbClr val="000078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■"/>
              <a:defRPr>
                <a:solidFill>
                  <a:srgbClr val="000078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●"/>
              <a:defRPr>
                <a:solidFill>
                  <a:srgbClr val="000078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○"/>
              <a:defRPr>
                <a:solidFill>
                  <a:srgbClr val="000078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Char char="■"/>
              <a:defRPr>
                <a:solidFill>
                  <a:srgbClr val="00007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001075" y="800425"/>
            <a:ext cx="74301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None/>
              <a:defRPr sz="1900" b="1">
                <a:solidFill>
                  <a:srgbClr val="000078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None/>
              <a:defRPr sz="3000"/>
            </a:lvl2pPr>
            <a:lvl3pPr lvl="2" rtl="0">
              <a:spcBef>
                <a:spcPct val="0"/>
              </a:spcBef>
              <a:spcAft>
                <a:spcPct val="0"/>
              </a:spcAft>
              <a:buNone/>
              <a:defRPr sz="3000"/>
            </a:lvl3pPr>
            <a:lvl4pPr lvl="3" rtl="0">
              <a:spcBef>
                <a:spcPct val="0"/>
              </a:spcBef>
              <a:spcAft>
                <a:spcPct val="0"/>
              </a:spcAft>
              <a:buNone/>
              <a:defRPr sz="3000"/>
            </a:lvl4pPr>
            <a:lvl5pPr lvl="4" rtl="0">
              <a:spcBef>
                <a:spcPct val="0"/>
              </a:spcBef>
              <a:spcAft>
                <a:spcPct val="0"/>
              </a:spcAft>
              <a:buNone/>
              <a:defRPr sz="3000"/>
            </a:lvl5pPr>
            <a:lvl6pPr lvl="5" rtl="0">
              <a:spcBef>
                <a:spcPct val="0"/>
              </a:spcBef>
              <a:spcAft>
                <a:spcPct val="0"/>
              </a:spcAft>
              <a:buNone/>
              <a:defRPr sz="3000"/>
            </a:lvl6pPr>
            <a:lvl7pPr lvl="6" rtl="0">
              <a:spcBef>
                <a:spcPct val="0"/>
              </a:spcBef>
              <a:spcAft>
                <a:spcPct val="0"/>
              </a:spcAft>
              <a:buNone/>
              <a:defRPr sz="3000"/>
            </a:lvl7pPr>
            <a:lvl8pPr lvl="7" rtl="0">
              <a:spcBef>
                <a:spcPct val="0"/>
              </a:spcBef>
              <a:spcAft>
                <a:spcPct val="0"/>
              </a:spcAft>
              <a:buNone/>
              <a:defRPr sz="3000"/>
            </a:lvl8pPr>
            <a:lvl9pPr lvl="8" rtl="0">
              <a:spcBef>
                <a:spcPct val="0"/>
              </a:spcBef>
              <a:spcAft>
                <a:spcPct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ex">
  <p:cSld name="CUSTOM_3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5161450" y="1575850"/>
            <a:ext cx="3171900" cy="32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AutoNum type="arabicPeriod"/>
              <a:defRPr b="1">
                <a:solidFill>
                  <a:srgbClr val="000078"/>
                </a:solidFill>
              </a:defRPr>
            </a:lvl1pPr>
            <a:lvl2pPr marL="914400" lvl="1" indent="-317500" rtl="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AutoNum type="alphaLcPeriod"/>
              <a:defRPr>
                <a:solidFill>
                  <a:srgbClr val="000078"/>
                </a:solidFill>
              </a:defRPr>
            </a:lvl2pPr>
            <a:lvl3pPr marL="1371600" lvl="2" indent="-317500" rtl="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AutoNum type="romanLcPeriod"/>
              <a:defRPr>
                <a:solidFill>
                  <a:srgbClr val="000078"/>
                </a:solidFill>
              </a:defRPr>
            </a:lvl3pPr>
            <a:lvl4pPr marL="1828800" lvl="3" indent="-317500" rtl="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AutoNum type="arabicPeriod"/>
              <a:defRPr>
                <a:solidFill>
                  <a:srgbClr val="000078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AutoNum type="alphaLcPeriod"/>
              <a:defRPr>
                <a:solidFill>
                  <a:srgbClr val="000078"/>
                </a:solidFill>
              </a:defRPr>
            </a:lvl5pPr>
            <a:lvl6pPr marL="2743200" lvl="5" indent="-317500" rtl="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AutoNum type="romanLcPeriod"/>
              <a:defRPr>
                <a:solidFill>
                  <a:srgbClr val="000078"/>
                </a:solidFill>
              </a:defRPr>
            </a:lvl6pPr>
            <a:lvl7pPr marL="3200400" lvl="6" indent="-317500" rtl="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AutoNum type="arabicPeriod"/>
              <a:defRPr>
                <a:solidFill>
                  <a:srgbClr val="000078"/>
                </a:solidFill>
              </a:defRPr>
            </a:lvl7pPr>
            <a:lvl8pPr marL="3657600" lvl="7" indent="-317500" rtl="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AutoNum type="alphaLcPeriod"/>
              <a:defRPr>
                <a:solidFill>
                  <a:srgbClr val="000078"/>
                </a:solidFill>
              </a:defRPr>
            </a:lvl8pPr>
            <a:lvl9pPr marL="4114800" lvl="8" indent="-317500" rtl="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AutoNum type="romanLcPeriod"/>
              <a:defRPr>
                <a:solidFill>
                  <a:srgbClr val="00007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2035725" y="1575850"/>
            <a:ext cx="3171900" cy="32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AutoNum type="arabicPeriod"/>
              <a:defRPr b="1">
                <a:solidFill>
                  <a:srgbClr val="000078"/>
                </a:solidFill>
              </a:defRPr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AutoNum type="alphaLcPeriod"/>
              <a:defRPr>
                <a:solidFill>
                  <a:srgbClr val="000078"/>
                </a:solidFill>
              </a:defRPr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AutoNum type="romanLcPeriod"/>
              <a:defRPr>
                <a:solidFill>
                  <a:srgbClr val="000078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AutoNum type="arabicPeriod"/>
              <a:defRPr>
                <a:solidFill>
                  <a:srgbClr val="000078"/>
                </a:solidFill>
              </a:defRPr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AutoNum type="alphaLcPeriod"/>
              <a:defRPr>
                <a:solidFill>
                  <a:srgbClr val="000078"/>
                </a:solidFill>
              </a:defRPr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AutoNum type="romanLcPeriod"/>
              <a:defRPr>
                <a:solidFill>
                  <a:srgbClr val="000078"/>
                </a:solidFill>
              </a:defRPr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AutoNum type="arabicPeriod"/>
              <a:defRPr>
                <a:solidFill>
                  <a:srgbClr val="000078"/>
                </a:solidFill>
              </a:defRPr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AutoNum type="alphaLcPeriod"/>
              <a:defRPr>
                <a:solidFill>
                  <a:srgbClr val="000078"/>
                </a:solidFill>
              </a:defRPr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400"/>
              <a:buAutoNum type="romanLcPeriod"/>
              <a:defRPr>
                <a:solidFill>
                  <a:srgbClr val="00007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220301" y="1490475"/>
            <a:ext cx="59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869050" y="1490475"/>
            <a:ext cx="8017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">
  <p:cSld name="CUSTOM_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78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28804" y="0"/>
            <a:ext cx="1715100" cy="11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/>
          <p:nvPr/>
        </p:nvSpPr>
        <p:spPr>
          <a:xfrm>
            <a:off x="225975" y="234950"/>
            <a:ext cx="323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8"/>
          <p:cNvSpPr/>
          <p:nvPr/>
        </p:nvSpPr>
        <p:spPr>
          <a:xfrm>
            <a:off x="225975" y="2432425"/>
            <a:ext cx="323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8"/>
          <p:cNvSpPr txBox="1"/>
          <p:nvPr/>
        </p:nvSpPr>
        <p:spPr>
          <a:xfrm>
            <a:off x="468327" y="2489883"/>
            <a:ext cx="30573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UOC.universidad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6" name="Google Shape;46;p8"/>
          <p:cNvSpPr txBox="1"/>
          <p:nvPr/>
        </p:nvSpPr>
        <p:spPr>
          <a:xfrm>
            <a:off x="468327" y="2785789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@UOCuniversitat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7" name="Google Shape;47;p8"/>
          <p:cNvSpPr txBox="1"/>
          <p:nvPr/>
        </p:nvSpPr>
        <p:spPr>
          <a:xfrm>
            <a:off x="468327" y="3067227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UOCuniversitat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75" y="2550950"/>
            <a:ext cx="183987" cy="1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110" y="2841264"/>
            <a:ext cx="208519" cy="17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366" y="3111951"/>
            <a:ext cx="191347" cy="1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375" y="235825"/>
            <a:ext cx="2046124" cy="159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9900" y="4298974"/>
            <a:ext cx="3237350" cy="59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 per imprimir">
  <p:cSld name="CUSTOM_2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9"/>
          <p:cNvSpPr/>
          <p:nvPr/>
        </p:nvSpPr>
        <p:spPr>
          <a:xfrm>
            <a:off x="225974" y="234950"/>
            <a:ext cx="26937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9"/>
          <p:cNvSpPr/>
          <p:nvPr/>
        </p:nvSpPr>
        <p:spPr>
          <a:xfrm>
            <a:off x="225974" y="2508625"/>
            <a:ext cx="26937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9"/>
          <p:cNvSpPr txBox="1"/>
          <p:nvPr/>
        </p:nvSpPr>
        <p:spPr>
          <a:xfrm>
            <a:off x="468327" y="2506708"/>
            <a:ext cx="30573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UOC.universidad </a:t>
            </a:r>
            <a:endParaRPr>
              <a:solidFill>
                <a:srgbClr val="000078"/>
              </a:solidFill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468327" y="2827320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@UOCuniversitat</a:t>
            </a:r>
            <a:endParaRPr>
              <a:solidFill>
                <a:srgbClr val="000078"/>
              </a:solidFill>
            </a:endParaRPr>
          </a:p>
        </p:txBody>
      </p:sp>
      <p:sp>
        <p:nvSpPr>
          <p:cNvPr id="59" name="Google Shape;59;p9"/>
          <p:cNvSpPr txBox="1"/>
          <p:nvPr/>
        </p:nvSpPr>
        <p:spPr>
          <a:xfrm>
            <a:off x="468327" y="3143427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UOCuniversitat</a:t>
            </a:r>
            <a:endParaRPr>
              <a:solidFill>
                <a:srgbClr val="000078"/>
              </a:solidFill>
            </a:endParaRPr>
          </a:p>
        </p:txBody>
      </p:sp>
      <p:pic>
        <p:nvPicPr>
          <p:cNvPr id="60" name="Google Shape;6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5818" y="2840862"/>
            <a:ext cx="255085" cy="25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76" y="3117273"/>
            <a:ext cx="255740" cy="25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973" y="2566074"/>
            <a:ext cx="274775" cy="27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301" y="-14173"/>
            <a:ext cx="1715104" cy="118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825" y="4246350"/>
            <a:ext cx="2693725" cy="64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1150" y="220424"/>
            <a:ext cx="2061025" cy="16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20300" y="4889475"/>
            <a:ext cx="86661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0300" y="203085"/>
            <a:ext cx="8666100" cy="60032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youtube.com/playlist?list=PLYC6Kwamb2vefkGWB3l5D0WbGBA1ntXoq" TargetMode="External"/><Relationship Id="rId4" Type="http://schemas.openxmlformats.org/officeDocument/2006/relationships/hyperlink" Target="https://infogram.com/ponencies-i-fira-virtual-docupacio-de-la-uoc-20-ponencias-i-feria-virtual-de-empleo-de-la-uoc-20-1hnq410o10v9k23?liv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21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1057900" y="883025"/>
            <a:ext cx="7752300" cy="25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48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Valoración de la 1.ª Feria de Ocupación de la UOC</a:t>
            </a:r>
            <a:endParaRPr/>
          </a:p>
        </p:txBody>
      </p:sp>
      <p:sp>
        <p:nvSpPr>
          <p:cNvPr id="71" name="Google Shape;71;p10"/>
          <p:cNvSpPr/>
          <p:nvPr/>
        </p:nvSpPr>
        <p:spPr>
          <a:xfrm>
            <a:off x="220300" y="3574325"/>
            <a:ext cx="9138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0"/>
          <p:cNvSpPr/>
          <p:nvPr/>
        </p:nvSpPr>
        <p:spPr>
          <a:xfrm>
            <a:off x="1210252" y="3574325"/>
            <a:ext cx="767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0"/>
          <p:cNvSpPr txBox="1">
            <a:spLocks noGrp="1"/>
          </p:cNvSpPr>
          <p:nvPr>
            <p:ph type="subTitle" idx="1"/>
          </p:nvPr>
        </p:nvSpPr>
        <p:spPr>
          <a:xfrm>
            <a:off x="1057900" y="3574325"/>
            <a:ext cx="77523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400" b="0" i="0" strike="noStrike" cap="none" spc="0" baseline="0">
                <a:solidFill>
                  <a:srgbClr val="FFFFFF"/>
                </a:solidFill>
                <a:effectLst/>
                <a:latin typeface="Georgia"/>
                <a:ea typeface="Georgia"/>
                <a:cs typeface="Georgia"/>
              </a:rPr>
              <a:t>Área de Servicios de Orientación y Carrera Profesional</a:t>
            </a:r>
            <a:endParaRPr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 txBox="1">
            <a:spLocks noGrp="1"/>
          </p:cNvSpPr>
          <p:nvPr>
            <p:ph type="title"/>
          </p:nvPr>
        </p:nvSpPr>
        <p:spPr>
          <a:xfrm>
            <a:off x="2771800" y="292100"/>
            <a:ext cx="5133825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Interés en próximas Ferias de Ocupación</a:t>
            </a:r>
            <a:endParaRPr dirty="0"/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  <p:sp>
        <p:nvSpPr>
          <p:cNvPr id="191" name="Google Shape;191;p19"/>
          <p:cNvSpPr/>
          <p:nvPr/>
        </p:nvSpPr>
        <p:spPr>
          <a:xfrm>
            <a:off x="3153675" y="1001325"/>
            <a:ext cx="1738500" cy="1708500"/>
          </a:xfrm>
          <a:prstGeom prst="ellipse">
            <a:avLst/>
          </a:prstGeom>
          <a:solidFill>
            <a:srgbClr val="000078"/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42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68%</a:t>
            </a:r>
            <a:endParaRPr sz="100"/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800" b="0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virtual</a:t>
            </a:r>
            <a:endParaRPr sz="1800"/>
          </a:p>
        </p:txBody>
      </p:sp>
      <p:sp>
        <p:nvSpPr>
          <p:cNvPr id="192" name="Google Shape;192;p19"/>
          <p:cNvSpPr/>
          <p:nvPr/>
        </p:nvSpPr>
        <p:spPr>
          <a:xfrm>
            <a:off x="7660525" y="1044750"/>
            <a:ext cx="779100" cy="716700"/>
          </a:xfrm>
          <a:prstGeom prst="ellipse">
            <a:avLst/>
          </a:prstGeom>
          <a:solidFill>
            <a:srgbClr val="A3A3A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3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3%</a:t>
            </a:r>
            <a:endParaRPr sz="2300" b="1">
              <a:solidFill>
                <a:srgbClr val="000078"/>
              </a:solidFill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0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blended</a:t>
            </a:r>
            <a:endParaRPr sz="1000">
              <a:solidFill>
                <a:srgbClr val="000078"/>
              </a:solidFill>
            </a:endParaRPr>
          </a:p>
        </p:txBody>
      </p:sp>
      <p:sp>
        <p:nvSpPr>
          <p:cNvPr id="193" name="Google Shape;193;p19"/>
          <p:cNvSpPr/>
          <p:nvPr/>
        </p:nvSpPr>
        <p:spPr>
          <a:xfrm>
            <a:off x="6160263" y="2944263"/>
            <a:ext cx="1147200" cy="1117800"/>
          </a:xfrm>
          <a:prstGeom prst="ellipse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4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10%</a:t>
            </a:r>
            <a:endParaRPr/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presencial</a:t>
            </a:r>
            <a:endParaRPr sz="1300">
              <a:solidFill>
                <a:srgbClr val="000078"/>
              </a:solidFill>
            </a:endParaRPr>
          </a:p>
        </p:txBody>
      </p:sp>
      <p:sp>
        <p:nvSpPr>
          <p:cNvPr id="194" name="Google Shape;194;p19"/>
          <p:cNvSpPr/>
          <p:nvPr/>
        </p:nvSpPr>
        <p:spPr>
          <a:xfrm>
            <a:off x="5130324" y="1044750"/>
            <a:ext cx="1200000" cy="1117800"/>
          </a:xfrm>
          <a:prstGeom prst="ellipse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4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16%</a:t>
            </a:r>
            <a:endParaRPr/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presencial</a:t>
            </a:r>
            <a:endParaRPr sz="1300">
              <a:solidFill>
                <a:srgbClr val="000078"/>
              </a:solidFill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827584" y="902525"/>
            <a:ext cx="2520280" cy="1586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0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77%</a:t>
            </a:r>
            <a:r>
              <a:rPr lang="es" sz="25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es" sz="13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de los </a:t>
            </a:r>
            <a:r>
              <a:rPr lang="es" sz="22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Estudiantes</a:t>
            </a:r>
            <a:endParaRPr sz="2200" b="1" dirty="0">
              <a:solidFill>
                <a:srgbClr val="000078"/>
              </a:solidFill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es" sz="15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interesados en </a:t>
            </a:r>
            <a:endParaRPr sz="1500" dirty="0">
              <a:solidFill>
                <a:srgbClr val="000078"/>
              </a:solidFill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FERIAS De OCUPACIÓN</a:t>
            </a:r>
            <a:endParaRPr sz="1500" b="1" dirty="0">
              <a:solidFill>
                <a:srgbClr val="000078"/>
              </a:solidFill>
            </a:endParaRPr>
          </a:p>
        </p:txBody>
      </p:sp>
      <p:sp>
        <p:nvSpPr>
          <p:cNvPr id="196" name="Google Shape;196;p19"/>
          <p:cNvSpPr/>
          <p:nvPr/>
        </p:nvSpPr>
        <p:spPr>
          <a:xfrm>
            <a:off x="7373550" y="3086425"/>
            <a:ext cx="779100" cy="716700"/>
          </a:xfrm>
          <a:prstGeom prst="ellipse">
            <a:avLst/>
          </a:prstGeom>
          <a:solidFill>
            <a:srgbClr val="A3A3A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3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1%</a:t>
            </a:r>
            <a:endParaRPr sz="2300" b="1">
              <a:solidFill>
                <a:srgbClr val="000078"/>
              </a:solidFill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0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blended</a:t>
            </a:r>
            <a:endParaRPr sz="1000">
              <a:solidFill>
                <a:srgbClr val="000078"/>
              </a:solidFill>
            </a:endParaRPr>
          </a:p>
        </p:txBody>
      </p:sp>
      <p:sp>
        <p:nvSpPr>
          <p:cNvPr id="197" name="Google Shape;197;p19"/>
          <p:cNvSpPr/>
          <p:nvPr/>
        </p:nvSpPr>
        <p:spPr>
          <a:xfrm>
            <a:off x="4654925" y="3052425"/>
            <a:ext cx="1315800" cy="1251000"/>
          </a:xfrm>
          <a:prstGeom prst="ellipse">
            <a:avLst/>
          </a:prstGeom>
          <a:solidFill>
            <a:srgbClr val="000078"/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2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26%</a:t>
            </a:r>
            <a:endParaRPr sz="100"/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800" b="0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virtual</a:t>
            </a:r>
            <a:endParaRPr sz="1800"/>
          </a:p>
        </p:txBody>
      </p:sp>
      <p:sp>
        <p:nvSpPr>
          <p:cNvPr id="198" name="Google Shape;198;p19"/>
          <p:cNvSpPr/>
          <p:nvPr/>
        </p:nvSpPr>
        <p:spPr>
          <a:xfrm>
            <a:off x="3224350" y="3309975"/>
            <a:ext cx="1380300" cy="1431600"/>
          </a:xfrm>
          <a:prstGeom prst="ellipse">
            <a:avLst/>
          </a:prstGeom>
          <a:solidFill>
            <a:srgbClr val="CBCBE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9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29%</a:t>
            </a:r>
            <a:endParaRPr sz="2900" b="1">
              <a:solidFill>
                <a:srgbClr val="000078"/>
              </a:solidFill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6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indiferente</a:t>
            </a:r>
            <a:endParaRPr sz="1600">
              <a:solidFill>
                <a:srgbClr val="000078"/>
              </a:solidFill>
            </a:endParaRPr>
          </a:p>
        </p:txBody>
      </p:sp>
      <p:sp>
        <p:nvSpPr>
          <p:cNvPr id="199" name="Google Shape;199;p19"/>
          <p:cNvSpPr/>
          <p:nvPr/>
        </p:nvSpPr>
        <p:spPr>
          <a:xfrm>
            <a:off x="6485222" y="845288"/>
            <a:ext cx="923100" cy="891000"/>
          </a:xfrm>
          <a:prstGeom prst="ellipse">
            <a:avLst/>
          </a:prstGeom>
          <a:solidFill>
            <a:srgbClr val="CBCBE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3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13%</a:t>
            </a:r>
            <a:endParaRPr sz="2300" b="1">
              <a:solidFill>
                <a:srgbClr val="000078"/>
              </a:solidFill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0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indiferente</a:t>
            </a:r>
            <a:endParaRPr sz="1000">
              <a:solidFill>
                <a:srgbClr val="000078"/>
              </a:solidFill>
            </a:endParaRPr>
          </a:p>
        </p:txBody>
      </p:sp>
      <p:sp>
        <p:nvSpPr>
          <p:cNvPr id="200" name="Google Shape;200;p19"/>
          <p:cNvSpPr txBox="1"/>
          <p:nvPr/>
        </p:nvSpPr>
        <p:spPr>
          <a:xfrm>
            <a:off x="755576" y="3044528"/>
            <a:ext cx="2418261" cy="161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42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85%</a:t>
            </a:r>
            <a:endParaRPr sz="2500" dirty="0">
              <a:solidFill>
                <a:srgbClr val="000078"/>
              </a:solidFill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2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Empresas</a:t>
            </a:r>
            <a:r>
              <a:rPr lang="es" sz="19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es" sz="15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interesadas en</a:t>
            </a:r>
            <a:endParaRPr sz="1500" dirty="0">
              <a:solidFill>
                <a:srgbClr val="000078"/>
              </a:solidFill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5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FERIAS De OCUPACIÓN</a:t>
            </a:r>
            <a:endParaRPr sz="1500" b="1" dirty="0">
              <a:solidFill>
                <a:srgbClr val="000078"/>
              </a:solidFill>
            </a:endParaRPr>
          </a:p>
        </p:txBody>
      </p:sp>
      <p:pic>
        <p:nvPicPr>
          <p:cNvPr id="201" name="Google Shape;2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25" y="1158145"/>
            <a:ext cx="1008887" cy="8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000" y="3445513"/>
            <a:ext cx="971500" cy="8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"/>
          <p:cNvSpPr txBox="1">
            <a:spLocks noGrp="1"/>
          </p:cNvSpPr>
          <p:nvPr>
            <p:ph type="title"/>
          </p:nvPr>
        </p:nvSpPr>
        <p:spPr>
          <a:xfrm>
            <a:off x="695850" y="1572575"/>
            <a:ext cx="7752300" cy="25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48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Datos de empleabilidad</a:t>
            </a:r>
            <a:endParaRPr sz="320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/>
          <p:nvPr/>
        </p:nvSpPr>
        <p:spPr>
          <a:xfrm>
            <a:off x="3927550" y="748025"/>
            <a:ext cx="1823700" cy="1881300"/>
          </a:xfrm>
          <a:prstGeom prst="ellipse">
            <a:avLst/>
          </a:prstGeom>
          <a:solidFill>
            <a:srgbClr val="000078"/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40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20</a:t>
            </a:r>
            <a:r>
              <a:rPr lang="es" sz="49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 </a:t>
            </a:r>
            <a:endParaRPr sz="300"/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600" b="0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Convenios de prácticas</a:t>
            </a:r>
            <a:endParaRPr sz="160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600">
              <a:solidFill>
                <a:srgbClr val="FFFFFF"/>
              </a:solidFill>
            </a:endParaRPr>
          </a:p>
        </p:txBody>
      </p:sp>
      <p:sp>
        <p:nvSpPr>
          <p:cNvPr id="213" name="Google Shape;213;p21"/>
          <p:cNvSpPr/>
          <p:nvPr/>
        </p:nvSpPr>
        <p:spPr>
          <a:xfrm>
            <a:off x="6234350" y="748025"/>
            <a:ext cx="1622400" cy="1630800"/>
          </a:xfrm>
          <a:prstGeom prst="ellipse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41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10</a:t>
            </a:r>
            <a:r>
              <a:rPr lang="es" sz="24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</a:t>
            </a:r>
            <a:endParaRPr/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5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Contratos laborales</a:t>
            </a:r>
            <a:endParaRPr sz="1500" b="1">
              <a:solidFill>
                <a:srgbClr val="000078"/>
              </a:solidFill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000078"/>
              </a:solidFill>
            </a:endParaRPr>
          </a:p>
        </p:txBody>
      </p:sp>
      <p:sp>
        <p:nvSpPr>
          <p:cNvPr id="214" name="Google Shape;214;p21"/>
          <p:cNvSpPr txBox="1"/>
          <p:nvPr/>
        </p:nvSpPr>
        <p:spPr>
          <a:xfrm>
            <a:off x="3739975" y="242379"/>
            <a:ext cx="2822220" cy="503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1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Datos de ocupación</a:t>
            </a:r>
            <a:endParaRPr sz="4800" b="1">
              <a:solidFill>
                <a:srgbClr val="000078"/>
              </a:solidFill>
            </a:endParaRPr>
          </a:p>
        </p:txBody>
      </p:sp>
      <p:sp>
        <p:nvSpPr>
          <p:cNvPr id="215" name="Google Shape;215;p21"/>
          <p:cNvSpPr/>
          <p:nvPr/>
        </p:nvSpPr>
        <p:spPr>
          <a:xfrm>
            <a:off x="7419850" y="3607650"/>
            <a:ext cx="1265100" cy="1254600"/>
          </a:xfrm>
          <a:prstGeom prst="ellipse">
            <a:avLst/>
          </a:prstGeom>
          <a:solidFill>
            <a:srgbClr val="38FF90"/>
          </a:solidFill>
          <a:ln w="9525" cap="flat" cmpd="sng">
            <a:solidFill>
              <a:srgbClr val="38FF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40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1</a:t>
            </a:r>
            <a:r>
              <a:rPr lang="es" sz="23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</a:t>
            </a:r>
            <a:endParaRPr sz="2300" b="1">
              <a:solidFill>
                <a:srgbClr val="000078"/>
              </a:solidFill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9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Proyecto entrepreneur</a:t>
            </a:r>
            <a:endParaRPr sz="900" b="1">
              <a:solidFill>
                <a:srgbClr val="000078"/>
              </a:solidFill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1154550" y="1169725"/>
            <a:ext cx="1825524" cy="154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43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97 </a:t>
            </a:r>
            <a:endParaRPr sz="4300" b="1"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3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Entrevistas realizadas</a:t>
            </a:r>
            <a:endParaRPr sz="2300">
              <a:solidFill>
                <a:srgbClr val="000078"/>
              </a:solidFill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1168738" y="3190963"/>
            <a:ext cx="2107118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43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34 </a:t>
            </a:r>
            <a:endParaRPr sz="4300" b="1" dirty="0"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3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Seleccionados</a:t>
            </a:r>
            <a:endParaRPr sz="2300" dirty="0">
              <a:solidFill>
                <a:srgbClr val="000078"/>
              </a:solidFill>
            </a:endParaRPr>
          </a:p>
        </p:txBody>
      </p:sp>
      <p:cxnSp>
        <p:nvCxnSpPr>
          <p:cNvPr id="218" name="Google Shape;218;p21"/>
          <p:cNvCxnSpPr>
            <a:stCxn id="217" idx="3"/>
            <a:endCxn id="212" idx="3"/>
          </p:cNvCxnSpPr>
          <p:nvPr/>
        </p:nvCxnSpPr>
        <p:spPr>
          <a:xfrm flipV="1">
            <a:off x="3275856" y="2353815"/>
            <a:ext cx="918769" cy="1437297"/>
          </a:xfrm>
          <a:prstGeom prst="straightConnector1">
            <a:avLst/>
          </a:prstGeom>
          <a:noFill/>
          <a:ln w="28575" cap="flat" cmpd="sng">
            <a:solidFill>
              <a:srgbClr val="00007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9" name="Google Shape;219;p21"/>
          <p:cNvCxnSpPr>
            <a:stCxn id="217" idx="3"/>
            <a:endCxn id="213" idx="3"/>
          </p:cNvCxnSpPr>
          <p:nvPr/>
        </p:nvCxnSpPr>
        <p:spPr>
          <a:xfrm flipV="1">
            <a:off x="3275856" y="2140000"/>
            <a:ext cx="3196089" cy="1651112"/>
          </a:xfrm>
          <a:prstGeom prst="straightConnector1">
            <a:avLst/>
          </a:prstGeom>
          <a:noFill/>
          <a:ln w="28575" cap="flat" cmpd="sng">
            <a:solidFill>
              <a:srgbClr val="00007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0" name="Google Shape;220;p21"/>
          <p:cNvCxnSpPr>
            <a:stCxn id="217" idx="3"/>
            <a:endCxn id="221" idx="3"/>
          </p:cNvCxnSpPr>
          <p:nvPr/>
        </p:nvCxnSpPr>
        <p:spPr>
          <a:xfrm flipV="1">
            <a:off x="3275856" y="3275038"/>
            <a:ext cx="2585643" cy="516074"/>
          </a:xfrm>
          <a:prstGeom prst="straightConnector1">
            <a:avLst/>
          </a:prstGeom>
          <a:noFill/>
          <a:ln w="28575" cap="flat" cmpd="sng">
            <a:solidFill>
              <a:srgbClr val="00007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2" name="Google Shape;222;p21"/>
          <p:cNvCxnSpPr>
            <a:stCxn id="217" idx="3"/>
            <a:endCxn id="215" idx="2"/>
          </p:cNvCxnSpPr>
          <p:nvPr/>
        </p:nvCxnSpPr>
        <p:spPr>
          <a:xfrm>
            <a:off x="3275856" y="3791112"/>
            <a:ext cx="4143994" cy="443838"/>
          </a:xfrm>
          <a:prstGeom prst="straightConnector1">
            <a:avLst/>
          </a:prstGeom>
          <a:noFill/>
          <a:ln w="28575" cap="flat" cmpd="sng">
            <a:solidFill>
              <a:srgbClr val="000078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223" name="Google Shape;223;p21" descr="Imagen que contiene objeto, reloj&#10;&#10;Descripción generada automáticament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247" y="1353868"/>
            <a:ext cx="673500" cy="647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255" y="3496228"/>
            <a:ext cx="673499" cy="59007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1"/>
          <p:cNvSpPr/>
          <p:nvPr/>
        </p:nvSpPr>
        <p:spPr>
          <a:xfrm>
            <a:off x="5861499" y="2610174"/>
            <a:ext cx="1557921" cy="132972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000"/>
          </a:solidFill>
          <a:ln w="9525" cap="flat" cmpd="sng">
            <a:solidFill>
              <a:srgbClr val="FFE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Font typeface="Arial"/>
              <a:buNone/>
            </a:pPr>
            <a:r>
              <a:rPr lang="es" sz="40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3</a:t>
            </a:r>
            <a:endParaRPr lang="es" sz="2400" b="1" dirty="0">
              <a:solidFill>
                <a:srgbClr val="000078"/>
              </a:solidFill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Font typeface="Arial"/>
              <a:buNone/>
            </a:pPr>
            <a:r>
              <a:rPr lang="es" sz="1100" b="0" i="0" strike="noStrike" cap="none" spc="0" baseline="0" dirty="0">
                <a:solidFill>
                  <a:srgbClr val="000078"/>
                </a:solidFill>
                <a:effectLst/>
              </a:rPr>
              <a:t>Voluntariados</a:t>
            </a:r>
            <a:endParaRPr sz="110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2"/>
          <p:cNvGrpSpPr/>
          <p:nvPr/>
        </p:nvGrpSpPr>
        <p:grpSpPr>
          <a:xfrm>
            <a:off x="1188196" y="1502120"/>
            <a:ext cx="3099000" cy="862500"/>
            <a:chOff x="3022496" y="1055945"/>
            <a:chExt cx="3099000" cy="862500"/>
          </a:xfrm>
        </p:grpSpPr>
        <p:sp>
          <p:nvSpPr>
            <p:cNvPr id="230" name="Google Shape;230;p22"/>
            <p:cNvSpPr/>
            <p:nvPr/>
          </p:nvSpPr>
          <p:spPr>
            <a:xfrm>
              <a:off x="3022496" y="1055945"/>
              <a:ext cx="3099000" cy="862500"/>
            </a:xfrm>
            <a:prstGeom prst="rect">
              <a:avLst/>
            </a:prstGeom>
            <a:solidFill>
              <a:srgbClr val="73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1" name="Google Shape;231;p22"/>
            <p:cNvSpPr txBox="1"/>
            <p:nvPr/>
          </p:nvSpPr>
          <p:spPr>
            <a:xfrm>
              <a:off x="3098850" y="1214200"/>
              <a:ext cx="2946300" cy="546000"/>
            </a:xfrm>
            <a:prstGeom prst="rect">
              <a:avLst/>
            </a:prstGeom>
            <a:solidFill>
              <a:srgbClr val="73ED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" sz="1400" b="0" i="0" strike="noStrike" cap="none" spc="0" baseline="0">
                  <a:solidFill>
                    <a:srgbClr val="000078"/>
                  </a:solidFill>
                  <a:effectLst/>
                  <a:latin typeface="Arial"/>
                  <a:ea typeface="Arial"/>
                  <a:cs typeface="Arial"/>
                </a:rPr>
                <a:t>Consultores, asesores (laboral, fiscal, contable y sector financiero) y gestores administrativos. 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2" name="Google Shape;232;p22"/>
          <p:cNvGrpSpPr/>
          <p:nvPr/>
        </p:nvGrpSpPr>
        <p:grpSpPr>
          <a:xfrm>
            <a:off x="4649796" y="2055495"/>
            <a:ext cx="3099000" cy="862500"/>
            <a:chOff x="3022496" y="1055945"/>
            <a:chExt cx="3099000" cy="862500"/>
          </a:xfrm>
        </p:grpSpPr>
        <p:sp>
          <p:nvSpPr>
            <p:cNvPr id="233" name="Google Shape;233;p22"/>
            <p:cNvSpPr/>
            <p:nvPr/>
          </p:nvSpPr>
          <p:spPr>
            <a:xfrm>
              <a:off x="3022496" y="1055945"/>
              <a:ext cx="3099000" cy="862500"/>
            </a:xfrm>
            <a:prstGeom prst="rect">
              <a:avLst/>
            </a:prstGeom>
            <a:solidFill>
              <a:srgbClr val="73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4" name="Google Shape;234;p22"/>
            <p:cNvSpPr txBox="1"/>
            <p:nvPr/>
          </p:nvSpPr>
          <p:spPr>
            <a:xfrm>
              <a:off x="3098850" y="1214200"/>
              <a:ext cx="2946300" cy="546000"/>
            </a:xfrm>
            <a:prstGeom prst="rect">
              <a:avLst/>
            </a:prstGeom>
            <a:solidFill>
              <a:srgbClr val="73ED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s" sz="1400" b="0" i="0" strike="noStrike" cap="none" spc="0" baseline="0">
                  <a:solidFill>
                    <a:srgbClr val="000078"/>
                  </a:solidFill>
                  <a:effectLst/>
                  <a:latin typeface="Arial"/>
                  <a:ea typeface="Arial"/>
                  <a:cs typeface="Arial"/>
                </a:rPr>
                <a:t>Servicios de venta: comerciales y venta telefónica.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35" name="Google Shape;235;p22"/>
          <p:cNvSpPr/>
          <p:nvPr/>
        </p:nvSpPr>
        <p:spPr>
          <a:xfrm>
            <a:off x="1188196" y="2608870"/>
            <a:ext cx="3099000" cy="8625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36" name="Google Shape;236;p22"/>
          <p:cNvSpPr txBox="1"/>
          <p:nvPr/>
        </p:nvSpPr>
        <p:spPr>
          <a:xfrm>
            <a:off x="1013125" y="2716125"/>
            <a:ext cx="3003000" cy="67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Logística: técnicos e IT Supply Chain.</a:t>
            </a:r>
            <a:endParaRPr/>
          </a:p>
        </p:txBody>
      </p:sp>
      <p:sp>
        <p:nvSpPr>
          <p:cNvPr id="237" name="Google Shape;237;p22"/>
          <p:cNvSpPr/>
          <p:nvPr/>
        </p:nvSpPr>
        <p:spPr>
          <a:xfrm>
            <a:off x="4649796" y="3162245"/>
            <a:ext cx="3099000" cy="8625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38" name="Google Shape;238;p22"/>
          <p:cNvSpPr txBox="1"/>
          <p:nvPr/>
        </p:nvSpPr>
        <p:spPr>
          <a:xfrm>
            <a:off x="4449925" y="3269500"/>
            <a:ext cx="3003000" cy="67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Perfiles especializados en certificado de discapacidad.</a:t>
            </a:r>
            <a:endParaRPr/>
          </a:p>
        </p:txBody>
      </p:sp>
      <p:sp>
        <p:nvSpPr>
          <p:cNvPr id="239" name="Google Shape;239;p22"/>
          <p:cNvSpPr/>
          <p:nvPr/>
        </p:nvSpPr>
        <p:spPr>
          <a:xfrm>
            <a:off x="1212983" y="3715620"/>
            <a:ext cx="3099000" cy="8625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0" name="Google Shape;240;p22"/>
          <p:cNvSpPr txBox="1"/>
          <p:nvPr/>
        </p:nvSpPr>
        <p:spPr>
          <a:xfrm>
            <a:off x="1013113" y="3822876"/>
            <a:ext cx="3003000" cy="67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Perfiles de comunicación (senior).</a:t>
            </a:r>
            <a:endParaRPr/>
          </a:p>
        </p:txBody>
      </p:sp>
      <p:sp>
        <p:nvSpPr>
          <p:cNvPr id="241" name="Google Shape;241;p22"/>
          <p:cNvSpPr txBox="1"/>
          <p:nvPr/>
        </p:nvSpPr>
        <p:spPr>
          <a:xfrm>
            <a:off x="600925" y="907450"/>
            <a:ext cx="4230627" cy="42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1" i="0" u="sng" strike="noStrike" cap="none" spc="0" baseline="0">
                <a:solidFill>
                  <a:srgbClr val="000078"/>
                </a:solidFill>
                <a:effectLst/>
                <a:uFill>
                  <a:solidFill>
                    <a:srgbClr val="000078"/>
                  </a:solidFill>
                </a:uFill>
                <a:latin typeface="Arial"/>
                <a:ea typeface="Arial"/>
                <a:cs typeface="Arial"/>
              </a:rPr>
              <a:t>Otros ámbitos de conocimiento de la UOC</a:t>
            </a:r>
            <a:endParaRPr>
              <a:solidFill>
                <a:srgbClr val="000078"/>
              </a:solidFill>
            </a:endParaRPr>
          </a:p>
        </p:txBody>
      </p:sp>
      <p:sp>
        <p:nvSpPr>
          <p:cNvPr id="242" name="Google Shape;242;p22"/>
          <p:cNvSpPr txBox="1"/>
          <p:nvPr/>
        </p:nvSpPr>
        <p:spPr>
          <a:xfrm>
            <a:off x="2809150" y="265250"/>
            <a:ext cx="4715178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1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Perfiles más difíciles de encontrar</a:t>
            </a:r>
            <a:endParaRPr sz="4800" b="1" dirty="0">
              <a:solidFill>
                <a:srgbClr val="000078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23"/>
          <p:cNvGrpSpPr/>
          <p:nvPr/>
        </p:nvGrpSpPr>
        <p:grpSpPr>
          <a:xfrm>
            <a:off x="1262571" y="1440145"/>
            <a:ext cx="3099000" cy="862500"/>
            <a:chOff x="3022496" y="1055945"/>
            <a:chExt cx="3099000" cy="862500"/>
          </a:xfrm>
        </p:grpSpPr>
        <p:sp>
          <p:nvSpPr>
            <p:cNvPr id="248" name="Google Shape;248;p23"/>
            <p:cNvSpPr/>
            <p:nvPr/>
          </p:nvSpPr>
          <p:spPr>
            <a:xfrm>
              <a:off x="3022496" y="1055945"/>
              <a:ext cx="3099000" cy="862500"/>
            </a:xfrm>
            <a:prstGeom prst="rect">
              <a:avLst/>
            </a:prstGeom>
            <a:solidFill>
              <a:srgbClr val="73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9" name="Google Shape;249;p23"/>
            <p:cNvSpPr txBox="1"/>
            <p:nvPr/>
          </p:nvSpPr>
          <p:spPr>
            <a:xfrm>
              <a:off x="3098850" y="1214200"/>
              <a:ext cx="2946300" cy="546000"/>
            </a:xfrm>
            <a:prstGeom prst="rect">
              <a:avLst/>
            </a:prstGeom>
            <a:solidFill>
              <a:srgbClr val="73ED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s" sz="1400" b="0" i="0" strike="noStrike" cap="none" spc="0" baseline="0">
                  <a:solidFill>
                    <a:srgbClr val="000078"/>
                  </a:solidFill>
                  <a:effectLst/>
                  <a:latin typeface="Arial"/>
                  <a:ea typeface="Arial"/>
                  <a:cs typeface="Arial"/>
                </a:rPr>
                <a:t>Project Manager por proyectos industriales, con capacidad de gestión de fondo de la UE.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0" name="Google Shape;250;p23"/>
          <p:cNvGrpSpPr/>
          <p:nvPr/>
        </p:nvGrpSpPr>
        <p:grpSpPr>
          <a:xfrm>
            <a:off x="4674671" y="1440158"/>
            <a:ext cx="3099000" cy="862500"/>
            <a:chOff x="3022496" y="1055945"/>
            <a:chExt cx="3099000" cy="862500"/>
          </a:xfrm>
        </p:grpSpPr>
        <p:sp>
          <p:nvSpPr>
            <p:cNvPr id="251" name="Google Shape;251;p23"/>
            <p:cNvSpPr/>
            <p:nvPr/>
          </p:nvSpPr>
          <p:spPr>
            <a:xfrm>
              <a:off x="3022496" y="1055945"/>
              <a:ext cx="3099000" cy="862500"/>
            </a:xfrm>
            <a:prstGeom prst="rect">
              <a:avLst/>
            </a:prstGeom>
            <a:solidFill>
              <a:srgbClr val="73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2" name="Google Shape;252;p23"/>
            <p:cNvSpPr txBox="1"/>
            <p:nvPr/>
          </p:nvSpPr>
          <p:spPr>
            <a:xfrm>
              <a:off x="3098850" y="1214200"/>
              <a:ext cx="3000000" cy="546000"/>
            </a:xfrm>
            <a:prstGeom prst="rect">
              <a:avLst/>
            </a:prstGeom>
            <a:solidFill>
              <a:srgbClr val="73ED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s" sz="1300" b="0" i="0" strike="noStrike" cap="none" spc="0" baseline="0" dirty="0">
                  <a:solidFill>
                    <a:srgbClr val="000078"/>
                  </a:solidFill>
                  <a:effectLst/>
                  <a:latin typeface="Arial"/>
                  <a:ea typeface="Arial"/>
                  <a:cs typeface="Arial"/>
                </a:rPr>
                <a:t>Programadores y/o SW Developers junior y senior de .</a:t>
              </a:r>
              <a:r>
                <a:rPr lang="es" sz="1300" dirty="0">
                  <a:solidFill>
                    <a:srgbClr val="000078"/>
                  </a:solidFill>
                </a:rPr>
                <a:t>Net</a:t>
              </a:r>
              <a:r>
                <a:rPr lang="es" sz="1300" b="0" i="0" strike="noStrike" cap="none" spc="0" baseline="0" dirty="0">
                  <a:solidFill>
                    <a:srgbClr val="000078"/>
                  </a:solidFill>
                  <a:effectLst/>
                  <a:latin typeface="Arial"/>
                  <a:ea typeface="Arial"/>
                  <a:cs typeface="Arial"/>
                </a:rPr>
                <a:t>, Java, Javascript, DevOps, Cloud, IOS, Android, SRE.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3" name="Google Shape;253;p23"/>
          <p:cNvSpPr/>
          <p:nvPr/>
        </p:nvSpPr>
        <p:spPr>
          <a:xfrm>
            <a:off x="1262571" y="2546895"/>
            <a:ext cx="3099000" cy="8625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54" name="Google Shape;254;p23"/>
          <p:cNvSpPr txBox="1"/>
          <p:nvPr/>
        </p:nvSpPr>
        <p:spPr>
          <a:xfrm>
            <a:off x="1087500" y="2654150"/>
            <a:ext cx="3003000" cy="67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Perfiles Analistas y de Investigación.</a:t>
            </a:r>
            <a:endParaRPr/>
          </a:p>
        </p:txBody>
      </p:sp>
      <p:sp>
        <p:nvSpPr>
          <p:cNvPr id="255" name="Google Shape;255;p23"/>
          <p:cNvSpPr/>
          <p:nvPr/>
        </p:nvSpPr>
        <p:spPr>
          <a:xfrm>
            <a:off x="4674671" y="2546895"/>
            <a:ext cx="3099000" cy="8625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56" name="Google Shape;256;p23"/>
          <p:cNvSpPr txBox="1"/>
          <p:nvPr/>
        </p:nvSpPr>
        <p:spPr>
          <a:xfrm>
            <a:off x="4722674" y="2530250"/>
            <a:ext cx="3003000" cy="91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Ingenierías (informática, electromecánica, agrícola) y app security engineers.</a:t>
            </a:r>
            <a:endParaRPr/>
          </a:p>
        </p:txBody>
      </p:sp>
      <p:sp>
        <p:nvSpPr>
          <p:cNvPr id="257" name="Google Shape;257;p23"/>
          <p:cNvSpPr/>
          <p:nvPr/>
        </p:nvSpPr>
        <p:spPr>
          <a:xfrm>
            <a:off x="1287358" y="3653645"/>
            <a:ext cx="3099000" cy="8625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58" name="Google Shape;258;p23"/>
          <p:cNvSpPr txBox="1"/>
          <p:nvPr/>
        </p:nvSpPr>
        <p:spPr>
          <a:xfrm>
            <a:off x="754165" y="3581650"/>
            <a:ext cx="3773570" cy="102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Especialistas: Business Intelligence, Arquitectos de software, Big </a:t>
            </a:r>
            <a:r>
              <a:rPr lang="es" sz="1200" dirty="0">
                <a:solidFill>
                  <a:srgbClr val="000078"/>
                </a:solidFill>
              </a:rPr>
              <a:t>Data</a:t>
            </a:r>
            <a:r>
              <a:rPr lang="es" sz="12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, Solutions Consulting, Sistemas de Información, Ciberseguridad. </a:t>
            </a:r>
            <a:endParaRPr sz="1200" dirty="0"/>
          </a:p>
        </p:txBody>
      </p:sp>
      <p:sp>
        <p:nvSpPr>
          <p:cNvPr id="259" name="Google Shape;259;p23"/>
          <p:cNvSpPr txBox="1"/>
          <p:nvPr/>
        </p:nvSpPr>
        <p:spPr>
          <a:xfrm>
            <a:off x="600925" y="907450"/>
            <a:ext cx="4230627" cy="42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 b="1" i="0" u="sng" strike="noStrike" cap="none" spc="0" baseline="0">
                <a:solidFill>
                  <a:srgbClr val="000078"/>
                </a:solidFill>
                <a:effectLst/>
                <a:uFill>
                  <a:solidFill>
                    <a:srgbClr val="000078"/>
                  </a:solidFill>
                </a:uFill>
                <a:latin typeface="Arial"/>
                <a:ea typeface="Arial"/>
                <a:cs typeface="Arial"/>
              </a:rPr>
              <a:t>Ámbito tecnológico</a:t>
            </a:r>
            <a:endParaRPr>
              <a:solidFill>
                <a:srgbClr val="000078"/>
              </a:solidFill>
            </a:endParaRPr>
          </a:p>
        </p:txBody>
      </p:sp>
      <p:sp>
        <p:nvSpPr>
          <p:cNvPr id="260" name="Google Shape;260;p23"/>
          <p:cNvSpPr/>
          <p:nvPr/>
        </p:nvSpPr>
        <p:spPr>
          <a:xfrm>
            <a:off x="4674671" y="3670295"/>
            <a:ext cx="3099000" cy="8625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61" name="Google Shape;261;p23"/>
          <p:cNvSpPr txBox="1"/>
          <p:nvPr/>
        </p:nvSpPr>
        <p:spPr>
          <a:xfrm>
            <a:off x="4722674" y="3777550"/>
            <a:ext cx="3003000" cy="67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Perfil seniors por departamentos Head Office.</a:t>
            </a:r>
            <a:endParaRPr/>
          </a:p>
        </p:txBody>
      </p:sp>
      <p:sp>
        <p:nvSpPr>
          <p:cNvPr id="262" name="Google Shape;262;p23"/>
          <p:cNvSpPr txBox="1"/>
          <p:nvPr/>
        </p:nvSpPr>
        <p:spPr>
          <a:xfrm>
            <a:off x="2809150" y="265250"/>
            <a:ext cx="4715178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1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Perfiles más difíciles de encontrar</a:t>
            </a:r>
            <a:endParaRPr sz="4800" b="1" dirty="0">
              <a:solidFill>
                <a:srgbClr val="000078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"/>
          <p:cNvSpPr txBox="1">
            <a:spLocks noGrp="1"/>
          </p:cNvSpPr>
          <p:nvPr>
            <p:ph type="title"/>
          </p:nvPr>
        </p:nvSpPr>
        <p:spPr>
          <a:xfrm>
            <a:off x="371600" y="1302350"/>
            <a:ext cx="8267400" cy="10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0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Ponencias y Conferencias</a:t>
            </a:r>
            <a:endParaRPr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9250" y="1005100"/>
            <a:ext cx="3410300" cy="28724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5"/>
          <p:cNvSpPr txBox="1"/>
          <p:nvPr/>
        </p:nvSpPr>
        <p:spPr>
          <a:xfrm>
            <a:off x="5129600" y="4023825"/>
            <a:ext cx="3003000" cy="5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916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s" sz="1000" b="1" i="0" u="sng" strike="noStrike" cap="none" spc="0" baseline="0">
                <a:solidFill>
                  <a:srgbClr val="1155CC"/>
                </a:solidFill>
                <a:effectLst/>
                <a:uFill>
                  <a:solidFill>
                    <a:srgbClr val="1155CC"/>
                  </a:solidFill>
                </a:uFill>
                <a:latin typeface="Arial"/>
                <a:ea typeface="Arial"/>
                <a:cs typeface="Arial"/>
                <a:hlinkClick r:id="rId4" history="0"/>
              </a:rPr>
              <a:t>INFOGRAFÍA PONENCIAS Y FERIA VIRTUAL De EMPLEABILIDAD DE LA UOC</a:t>
            </a:r>
            <a:endParaRPr/>
          </a:p>
        </p:txBody>
      </p:sp>
      <p:sp>
        <p:nvSpPr>
          <p:cNvPr id="274" name="Google Shape;274;p25"/>
          <p:cNvSpPr txBox="1"/>
          <p:nvPr/>
        </p:nvSpPr>
        <p:spPr>
          <a:xfrm>
            <a:off x="736950" y="3988725"/>
            <a:ext cx="3003000" cy="5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916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s" sz="1000" b="1" i="0" u="sng" strike="noStrike" cap="none" spc="0" baseline="0">
                <a:solidFill>
                  <a:srgbClr val="1155CC"/>
                </a:solidFill>
                <a:effectLst/>
                <a:uFill>
                  <a:solidFill>
                    <a:srgbClr val="1155CC"/>
                  </a:solidFill>
                </a:uFill>
                <a:latin typeface="Arial"/>
                <a:ea typeface="Arial"/>
                <a:cs typeface="Arial"/>
                <a:hlinkClick r:id="rId5" history="0"/>
              </a:rPr>
              <a:t>LISTA DE REPRODUCCIÓN PONENCIAS Y FERIA VIRTUAL De OCUPACIÓN DE LA UOC</a:t>
            </a:r>
            <a:endParaRPr/>
          </a:p>
        </p:txBody>
      </p:sp>
      <p:pic>
        <p:nvPicPr>
          <p:cNvPr id="275" name="Google Shape;275;p25"/>
          <p:cNvPicPr preferRelativeResize="0"/>
          <p:nvPr/>
        </p:nvPicPr>
        <p:blipFill>
          <a:blip r:embed="rId6">
            <a:alphaModFix/>
          </a:blip>
          <a:srcRect l="2828" t="15526" r="57728" b="6725"/>
          <a:stretch>
            <a:fillRect/>
          </a:stretch>
        </p:blipFill>
        <p:spPr>
          <a:xfrm>
            <a:off x="435075" y="1403413"/>
            <a:ext cx="3606746" cy="233667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5"/>
          <p:cNvSpPr txBox="1">
            <a:spLocks noGrp="1"/>
          </p:cNvSpPr>
          <p:nvPr>
            <p:ph type="title"/>
          </p:nvPr>
        </p:nvSpPr>
        <p:spPr>
          <a:xfrm>
            <a:off x="3466300" y="299575"/>
            <a:ext cx="24021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1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Ponencias UOC</a:t>
            </a:r>
            <a:endParaRPr sz="5100"/>
          </a:p>
        </p:txBody>
      </p:sp>
      <p:sp>
        <p:nvSpPr>
          <p:cNvPr id="277" name="Google Shape;277;p25"/>
          <p:cNvSpPr/>
          <p:nvPr/>
        </p:nvSpPr>
        <p:spPr>
          <a:xfrm>
            <a:off x="6966625" y="-568400"/>
            <a:ext cx="2446848" cy="2793204"/>
          </a:xfrm>
          <a:prstGeom prst="irregularSeal1">
            <a:avLst/>
          </a:prstGeom>
          <a:solidFill>
            <a:srgbClr val="0000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42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42</a:t>
            </a:r>
            <a:endParaRPr sz="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800" b="0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Ponencias</a:t>
            </a:r>
            <a:endParaRPr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6"/>
          <p:cNvSpPr txBox="1">
            <a:spLocks noGrp="1"/>
          </p:cNvSpPr>
          <p:nvPr>
            <p:ph type="title"/>
          </p:nvPr>
        </p:nvSpPr>
        <p:spPr>
          <a:xfrm>
            <a:off x="2555776" y="256129"/>
            <a:ext cx="4880328" cy="4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Visualizaciones por ámbito de ponencia</a:t>
            </a:r>
            <a:endParaRPr dirty="0"/>
          </a:p>
        </p:txBody>
      </p:sp>
      <p:sp>
        <p:nvSpPr>
          <p:cNvPr id="283" name="Google Shape;283;p26"/>
          <p:cNvSpPr txBox="1"/>
          <p:nvPr/>
        </p:nvSpPr>
        <p:spPr>
          <a:xfrm>
            <a:off x="5594625" y="1060925"/>
            <a:ext cx="321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aphicFrame>
        <p:nvGraphicFramePr>
          <p:cNvPr id="284" name="Google Shape;284;p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434584"/>
              </p:ext>
            </p:extLst>
          </p:nvPr>
        </p:nvGraphicFramePr>
        <p:xfrm>
          <a:off x="1391700" y="1199275"/>
          <a:ext cx="6884275" cy="3135285"/>
        </p:xfrm>
        <a:graphic>
          <a:graphicData uri="http://schemas.openxmlformats.org/drawingml/2006/table">
            <a:tbl>
              <a:tblPr>
                <a:noFill/>
                <a:tableStyleId>{E4B10998-6081-4D9A-B6F1-4B5CDB69A800}</a:tableStyleId>
              </a:tblPr>
              <a:tblGrid>
                <a:gridCol w="16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300" b="1" i="0" strike="noStrike" cap="none" spc="0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ÁMBITO</a:t>
                      </a:r>
                      <a:endParaRPr sz="13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007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3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N.º SESIONES</a:t>
                      </a:r>
                      <a:endParaRPr sz="13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007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300" b="1" i="0" strike="noStrike" cap="none" spc="0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VISUALIZACIONES a LA SEMANA (25/11/2020)</a:t>
                      </a:r>
                      <a:endParaRPr sz="13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007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3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VISUALIZACIONES 5 MESES DESPUÉS (29/03/2021)</a:t>
                      </a:r>
                      <a:endParaRPr sz="13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00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2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EMPLEABILIDAD</a:t>
                      </a:r>
                      <a:endParaRPr sz="12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7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12</a:t>
                      </a:r>
                      <a:endParaRPr sz="17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700" b="1" i="0" strike="noStrike" cap="none" spc="0" baseline="0">
                          <a:solidFill>
                            <a:srgbClr val="38761D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3841</a:t>
                      </a:r>
                      <a:endParaRPr sz="1700" b="1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7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4981</a:t>
                      </a:r>
                      <a:endParaRPr sz="17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2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EMPRENDIMIENTO</a:t>
                      </a:r>
                      <a:endParaRPr sz="12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7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sz="17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700" b="1" i="0" strike="noStrike" cap="none" spc="0" baseline="0">
                          <a:solidFill>
                            <a:srgbClr val="38761D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 2017</a:t>
                      </a:r>
                      <a:endParaRPr sz="1700" b="1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7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2398</a:t>
                      </a:r>
                      <a:endParaRPr sz="17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2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COMPETITIVIDAD</a:t>
                      </a:r>
                      <a:endParaRPr sz="12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7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sz="17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700" b="1" i="0" strike="noStrike" cap="none" spc="0" baseline="0">
                          <a:solidFill>
                            <a:srgbClr val="38761D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1913</a:t>
                      </a:r>
                      <a:endParaRPr sz="1700" b="1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7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2712</a:t>
                      </a:r>
                      <a:endParaRPr sz="17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2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SALIDAS</a:t>
                      </a:r>
                      <a:endParaRPr sz="12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7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16</a:t>
                      </a:r>
                      <a:endParaRPr sz="17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7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673</a:t>
                      </a:r>
                      <a:endParaRPr sz="17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7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2125</a:t>
                      </a:r>
                      <a:endParaRPr sz="17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2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MOVILIDAD</a:t>
                      </a:r>
                      <a:endParaRPr sz="17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7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sz="17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7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940</a:t>
                      </a:r>
                      <a:endParaRPr sz="17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7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1146</a:t>
                      </a:r>
                      <a:endParaRPr sz="17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5" name="Google Shape;285;p26"/>
          <p:cNvSpPr/>
          <p:nvPr/>
        </p:nvSpPr>
        <p:spPr>
          <a:xfrm>
            <a:off x="7253675" y="107325"/>
            <a:ext cx="1762500" cy="1419900"/>
          </a:xfrm>
          <a:prstGeom prst="wedgeRectCallout">
            <a:avLst>
              <a:gd name="adj1" fmla="val 3362"/>
              <a:gd name="adj2" fmla="val 7319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8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13.362</a:t>
            </a:r>
            <a:endParaRPr sz="3800" b="1">
              <a:solidFill>
                <a:srgbClr val="000078"/>
              </a:solidFill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Visualizaciones a los 5 meses</a:t>
            </a:r>
            <a:endParaRPr sz="1200"/>
          </a:p>
        </p:txBody>
      </p:sp>
      <p:sp>
        <p:nvSpPr>
          <p:cNvPr id="286" name="Google Shape;286;p26"/>
          <p:cNvSpPr/>
          <p:nvPr/>
        </p:nvSpPr>
        <p:spPr>
          <a:xfrm>
            <a:off x="-606176" y="107325"/>
            <a:ext cx="2620296" cy="2801196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8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9.384</a:t>
            </a:r>
            <a:endParaRPr sz="3800" b="1">
              <a:solidFill>
                <a:srgbClr val="000078"/>
              </a:solidFill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Visualizaciones en la semana</a:t>
            </a:r>
            <a:endParaRPr sz="1000"/>
          </a:p>
        </p:txBody>
      </p:sp>
      <p:sp>
        <p:nvSpPr>
          <p:cNvPr id="287" name="Google Shape;287;p26"/>
          <p:cNvSpPr/>
          <p:nvPr/>
        </p:nvSpPr>
        <p:spPr>
          <a:xfrm>
            <a:off x="1522225" y="2093475"/>
            <a:ext cx="1425300" cy="326700"/>
          </a:xfrm>
          <a:prstGeom prst="rect">
            <a:avLst/>
          </a:prstGeom>
          <a:noFill/>
          <a:ln w="76200" cap="flat" cmpd="sng">
            <a:solidFill>
              <a:srgbClr val="73ED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88" name="Google Shape;288;p26"/>
          <p:cNvSpPr/>
          <p:nvPr/>
        </p:nvSpPr>
        <p:spPr>
          <a:xfrm>
            <a:off x="7697525" y="3052525"/>
            <a:ext cx="223200" cy="283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73ED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89" name="Google Shape;289;p26"/>
          <p:cNvSpPr/>
          <p:nvPr/>
        </p:nvSpPr>
        <p:spPr>
          <a:xfrm>
            <a:off x="7697525" y="3479725"/>
            <a:ext cx="223200" cy="283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73ED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90" name="Google Shape;290;p26"/>
          <p:cNvSpPr/>
          <p:nvPr/>
        </p:nvSpPr>
        <p:spPr>
          <a:xfrm>
            <a:off x="7697525" y="2115225"/>
            <a:ext cx="223200" cy="283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73ED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91" name="Google Shape;291;p26"/>
          <p:cNvSpPr/>
          <p:nvPr/>
        </p:nvSpPr>
        <p:spPr>
          <a:xfrm>
            <a:off x="7697525" y="2625313"/>
            <a:ext cx="223200" cy="283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73ED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92" name="Google Shape;292;p26"/>
          <p:cNvSpPr/>
          <p:nvPr/>
        </p:nvSpPr>
        <p:spPr>
          <a:xfrm>
            <a:off x="7697525" y="3989825"/>
            <a:ext cx="223200" cy="283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73ED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93" name="Google Shape;293;p26"/>
          <p:cNvSpPr txBox="1"/>
          <p:nvPr/>
        </p:nvSpPr>
        <p:spPr>
          <a:xfrm>
            <a:off x="503750" y="4560625"/>
            <a:ext cx="7160053" cy="36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*Falta contabilizar la conferencia inaugural del Rector (Institucional)</a:t>
            </a:r>
            <a:endParaRPr sz="1200">
              <a:solidFill>
                <a:srgbClr val="000078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"/>
          <p:cNvSpPr txBox="1">
            <a:spLocks noGrp="1"/>
          </p:cNvSpPr>
          <p:nvPr>
            <p:ph type="title"/>
          </p:nvPr>
        </p:nvSpPr>
        <p:spPr>
          <a:xfrm>
            <a:off x="2333650" y="299675"/>
            <a:ext cx="5690400" cy="4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Visualizaciones por ponencia </a:t>
            </a:r>
            <a:r>
              <a:rPr lang="es" sz="2000" dirty="0"/>
              <a:t>a</a:t>
            </a:r>
            <a:r>
              <a:rPr lang="es" sz="20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LA SEMANA</a:t>
            </a:r>
            <a:endParaRPr sz="2000" dirty="0"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  <p:sp>
        <p:nvSpPr>
          <p:cNvPr id="299" name="Google Shape;299;p27"/>
          <p:cNvSpPr txBox="1"/>
          <p:nvPr/>
        </p:nvSpPr>
        <p:spPr>
          <a:xfrm>
            <a:off x="206700" y="4820400"/>
            <a:ext cx="9047439" cy="56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8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Para elaborar este gráfico, se han utilizado los datos de usuarios por emisión en caso de sesiones internas y por los datos de las sesiones externas se han recogido las visualizaciones a día 25/11/2020, puesto que no fue posible contabilitzar-las el día de la emisión. 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900"/>
          </a:p>
        </p:txBody>
      </p:sp>
      <p:pic>
        <p:nvPicPr>
          <p:cNvPr id="300" name="Google Shape;30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75" y="834375"/>
            <a:ext cx="8987925" cy="39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7"/>
          <p:cNvSpPr txBox="1"/>
          <p:nvPr/>
        </p:nvSpPr>
        <p:spPr>
          <a:xfrm>
            <a:off x="1953900" y="2682625"/>
            <a:ext cx="1437836" cy="61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666666"/>
                </a:solidFill>
                <a:effectLst/>
                <a:latin typeface="Arial"/>
                <a:ea typeface="Arial"/>
                <a:cs typeface="Arial"/>
              </a:rPr>
              <a:t>Menos de 100 asistentes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302" name="Google Shape;302;p27"/>
          <p:cNvSpPr txBox="1"/>
          <p:nvPr/>
        </p:nvSpPr>
        <p:spPr>
          <a:xfrm>
            <a:off x="5625274" y="2316775"/>
            <a:ext cx="1437836" cy="61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Entre 100 y 500 asistentes</a:t>
            </a:r>
            <a:endParaRPr>
              <a:solidFill>
                <a:srgbClr val="000078"/>
              </a:solidFill>
            </a:endParaRPr>
          </a:p>
        </p:txBody>
      </p:sp>
      <p:sp>
        <p:nvSpPr>
          <p:cNvPr id="303" name="Google Shape;303;p27"/>
          <p:cNvSpPr txBox="1"/>
          <p:nvPr/>
        </p:nvSpPr>
        <p:spPr>
          <a:xfrm>
            <a:off x="7425275" y="1202525"/>
            <a:ext cx="1437836" cy="61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6FC6D3"/>
                </a:solidFill>
                <a:effectLst/>
                <a:latin typeface="Arial"/>
                <a:ea typeface="Arial"/>
                <a:cs typeface="Arial"/>
              </a:rPr>
              <a:t>Más de 500 asistentes</a:t>
            </a:r>
            <a:endParaRPr>
              <a:solidFill>
                <a:srgbClr val="6FC6D3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"/>
          <p:cNvSpPr txBox="1">
            <a:spLocks noGrp="1"/>
          </p:cNvSpPr>
          <p:nvPr>
            <p:ph type="title"/>
          </p:nvPr>
        </p:nvSpPr>
        <p:spPr>
          <a:xfrm>
            <a:off x="2313050" y="280275"/>
            <a:ext cx="6002700" cy="4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Ponencias con más visualizaciones </a:t>
            </a:r>
            <a:r>
              <a:rPr lang="es" sz="1800" dirty="0"/>
              <a:t>a</a:t>
            </a:r>
            <a:r>
              <a:rPr lang="es" sz="18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LA SEMANA</a:t>
            </a:r>
            <a:endParaRPr sz="1800" dirty="0"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  <p:graphicFrame>
        <p:nvGraphicFramePr>
          <p:cNvPr id="309" name="Google Shape;309;p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448104"/>
              </p:ext>
            </p:extLst>
          </p:nvPr>
        </p:nvGraphicFramePr>
        <p:xfrm>
          <a:off x="981475" y="1554313"/>
          <a:ext cx="7435875" cy="2785808"/>
        </p:xfrm>
        <a:graphic>
          <a:graphicData uri="http://schemas.openxmlformats.org/drawingml/2006/table">
            <a:tbl>
              <a:tblPr>
                <a:noFill/>
                <a:tableStyleId>{0FCA2B56-CFD2-4C1B-B1CA-301BE430C524}</a:tableStyleId>
              </a:tblPr>
              <a:tblGrid>
                <a:gridCol w="675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0" i="0" strike="noStrike" cap="none" spc="0" baseline="0" dirty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Trabajar en las instituciones Europeas</a:t>
                      </a:r>
                      <a:endParaRPr sz="1800" dirty="0">
                        <a:solidFill>
                          <a:srgbClr val="000078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FB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9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753</a:t>
                      </a:r>
                      <a:endParaRPr sz="1900" b="1">
                        <a:solidFill>
                          <a:srgbClr val="000078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0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Mercado Oculto: oportunidades profesionales más allá de los portales de empleo</a:t>
                      </a:r>
                      <a:endParaRPr sz="1800">
                        <a:solidFill>
                          <a:srgbClr val="000078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FB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9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807</a:t>
                      </a:r>
                      <a:endParaRPr sz="1900" b="1">
                        <a:solidFill>
                          <a:srgbClr val="000078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0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La transformación digital en tiempos de coronavirus: una mutación irreversible</a:t>
                      </a:r>
                      <a:endParaRPr sz="1800">
                        <a:solidFill>
                          <a:srgbClr val="000078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FB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9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932</a:t>
                      </a:r>
                      <a:endParaRPr sz="1900" b="1">
                        <a:solidFill>
                          <a:srgbClr val="000078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0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La inteligencia artificial en procesos de selección: cómo ser más list@s que las máquinas</a:t>
                      </a:r>
                      <a:endParaRPr sz="1800">
                        <a:solidFill>
                          <a:srgbClr val="000078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FB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9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958</a:t>
                      </a:r>
                      <a:endParaRPr sz="1900" b="1">
                        <a:solidFill>
                          <a:srgbClr val="000078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0" i="0" strike="noStrike" cap="none" spc="0" baseline="0" dirty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Ser diferente en un mundo de iguales</a:t>
                      </a:r>
                      <a:endParaRPr sz="1800" dirty="0">
                        <a:solidFill>
                          <a:srgbClr val="000078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FB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900" b="1" i="0" strike="noStrike" cap="none" spc="0" baseline="0">
                          <a:solidFill>
                            <a:srgbClr val="38761D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1109</a:t>
                      </a:r>
                      <a:endParaRPr sz="19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2795125" y="246575"/>
            <a:ext cx="48858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5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Índice</a:t>
            </a:r>
            <a:endParaRPr sz="2500"/>
          </a:p>
        </p:txBody>
      </p:sp>
      <p:sp>
        <p:nvSpPr>
          <p:cNvPr id="79" name="Google Shape;79;p11"/>
          <p:cNvSpPr txBox="1"/>
          <p:nvPr/>
        </p:nvSpPr>
        <p:spPr>
          <a:xfrm>
            <a:off x="1319275" y="1037675"/>
            <a:ext cx="6853125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Datos de participación</a:t>
            </a:r>
            <a:endParaRPr sz="3600" b="1" dirty="0"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Valoración de la feria</a:t>
            </a:r>
            <a:endParaRPr sz="3600" b="1" dirty="0"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Datos de empleabilidad</a:t>
            </a:r>
            <a:endParaRPr sz="3600" b="1" dirty="0"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Ponencias y Conferencias</a:t>
            </a:r>
            <a:endParaRPr sz="3600" b="1" dirty="0"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Conclusiones</a:t>
            </a:r>
            <a:endParaRPr sz="3600" b="1" dirty="0">
              <a:solidFill>
                <a:srgbClr val="000078"/>
              </a:solidFill>
            </a:endParaRPr>
          </a:p>
        </p:txBody>
      </p:sp>
      <p:sp>
        <p:nvSpPr>
          <p:cNvPr id="80" name="Google Shape;80;p11"/>
          <p:cNvSpPr txBox="1"/>
          <p:nvPr/>
        </p:nvSpPr>
        <p:spPr>
          <a:xfrm>
            <a:off x="299666" y="1037675"/>
            <a:ext cx="1020119" cy="347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73EDFF"/>
                </a:solidFill>
                <a:effectLst/>
                <a:latin typeface="Arial"/>
                <a:ea typeface="Arial"/>
                <a:cs typeface="Arial"/>
              </a:rPr>
              <a:t>01</a:t>
            </a:r>
            <a:endParaRPr sz="3600" b="1">
              <a:solidFill>
                <a:srgbClr val="73EDFF"/>
              </a:solidFill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73EDFF"/>
                </a:solidFill>
                <a:effectLst/>
                <a:latin typeface="Arial"/>
                <a:ea typeface="Arial"/>
                <a:cs typeface="Arial"/>
              </a:rPr>
              <a:t>02</a:t>
            </a:r>
            <a:endParaRPr sz="3600" b="1">
              <a:solidFill>
                <a:srgbClr val="73EDFF"/>
              </a:solidFill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73EDFF"/>
                </a:solidFill>
                <a:effectLst/>
                <a:latin typeface="Arial"/>
                <a:ea typeface="Arial"/>
                <a:cs typeface="Arial"/>
              </a:rPr>
              <a:t>03</a:t>
            </a:r>
            <a:endParaRPr sz="3600" b="1">
              <a:solidFill>
                <a:srgbClr val="73EDFF"/>
              </a:solidFill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73EDFF"/>
                </a:solidFill>
                <a:effectLst/>
                <a:latin typeface="Arial"/>
                <a:ea typeface="Arial"/>
                <a:cs typeface="Arial"/>
              </a:rPr>
              <a:t>04</a:t>
            </a:r>
            <a:endParaRPr sz="3600" b="1">
              <a:solidFill>
                <a:srgbClr val="73EDFF"/>
              </a:solidFill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73EDFF"/>
                </a:solidFill>
                <a:effectLst/>
                <a:latin typeface="Arial"/>
                <a:ea typeface="Arial"/>
                <a:cs typeface="Arial"/>
              </a:rPr>
              <a:t>05</a:t>
            </a:r>
            <a:endParaRPr sz="3600" b="1">
              <a:solidFill>
                <a:srgbClr val="73EDFF"/>
              </a:solidFill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3600" b="1">
              <a:solidFill>
                <a:srgbClr val="73EDFF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"/>
          <p:cNvSpPr txBox="1">
            <a:spLocks noGrp="1"/>
          </p:cNvSpPr>
          <p:nvPr>
            <p:ph type="title"/>
          </p:nvPr>
        </p:nvSpPr>
        <p:spPr>
          <a:xfrm>
            <a:off x="2627784" y="292941"/>
            <a:ext cx="5690400" cy="4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Visualizaciones por ponencia a los 5 meses</a:t>
            </a:r>
            <a:endParaRPr sz="2000" dirty="0"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  <p:sp>
        <p:nvSpPr>
          <p:cNvPr id="315" name="Google Shape;315;p29"/>
          <p:cNvSpPr txBox="1"/>
          <p:nvPr/>
        </p:nvSpPr>
        <p:spPr>
          <a:xfrm>
            <a:off x="168975" y="4820400"/>
            <a:ext cx="9047439" cy="4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Para elaborar este gráfico se han utilizado los datos de visualización en Youtube a día 29/03/2021. </a:t>
            </a:r>
            <a:endParaRPr sz="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900" dirty="0"/>
          </a:p>
        </p:txBody>
      </p:sp>
      <p:pic>
        <p:nvPicPr>
          <p:cNvPr id="316" name="Google Shape;31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68625"/>
            <a:ext cx="9143999" cy="395178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9"/>
          <p:cNvSpPr txBox="1"/>
          <p:nvPr/>
        </p:nvSpPr>
        <p:spPr>
          <a:xfrm>
            <a:off x="1520850" y="2746000"/>
            <a:ext cx="1437836" cy="61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666666"/>
                </a:solidFill>
                <a:effectLst/>
                <a:latin typeface="Arial"/>
                <a:ea typeface="Arial"/>
                <a:cs typeface="Arial"/>
              </a:rPr>
              <a:t>Menos de 100 visualizaciones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318" name="Google Shape;318;p29"/>
          <p:cNvSpPr txBox="1"/>
          <p:nvPr/>
        </p:nvSpPr>
        <p:spPr>
          <a:xfrm>
            <a:off x="4981000" y="2211900"/>
            <a:ext cx="1437836" cy="61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Entre 100 y 500 visualizaciones</a:t>
            </a:r>
            <a:endParaRPr>
              <a:solidFill>
                <a:srgbClr val="000078"/>
              </a:solidFill>
            </a:endParaRPr>
          </a:p>
        </p:txBody>
      </p:sp>
      <p:sp>
        <p:nvSpPr>
          <p:cNvPr id="319" name="Google Shape;319;p29"/>
          <p:cNvSpPr txBox="1"/>
          <p:nvPr/>
        </p:nvSpPr>
        <p:spPr>
          <a:xfrm>
            <a:off x="7319676" y="1339825"/>
            <a:ext cx="1437836" cy="61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strike="noStrike" cap="none" spc="0" baseline="0">
                <a:solidFill>
                  <a:srgbClr val="6FC6D3"/>
                </a:solidFill>
                <a:effectLst/>
                <a:latin typeface="Arial"/>
                <a:ea typeface="Arial"/>
                <a:cs typeface="Arial"/>
              </a:rPr>
              <a:t>Más de 500 visualizaciones</a:t>
            </a:r>
            <a:endParaRPr>
              <a:solidFill>
                <a:srgbClr val="6FC6D3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"/>
          <p:cNvSpPr txBox="1">
            <a:spLocks noGrp="1"/>
          </p:cNvSpPr>
          <p:nvPr>
            <p:ph type="title"/>
          </p:nvPr>
        </p:nvSpPr>
        <p:spPr>
          <a:xfrm>
            <a:off x="2267744" y="339502"/>
            <a:ext cx="6091800" cy="4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Ponencias con más visualizaciones A LOS 5 MESES</a:t>
            </a:r>
            <a:endParaRPr sz="1800" dirty="0"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  <p:graphicFrame>
        <p:nvGraphicFramePr>
          <p:cNvPr id="325" name="Google Shape;325;p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80009"/>
              </p:ext>
            </p:extLst>
          </p:nvPr>
        </p:nvGraphicFramePr>
        <p:xfrm>
          <a:off x="717475" y="967825"/>
          <a:ext cx="7922400" cy="3862578"/>
        </p:xfrm>
        <a:graphic>
          <a:graphicData uri="http://schemas.openxmlformats.org/drawingml/2006/table">
            <a:tbl>
              <a:tblPr>
                <a:noFill/>
                <a:tableStyleId>{0FCA2B56-CFD2-4C1B-B1CA-301BE430C524}</a:tableStyleId>
              </a:tblPr>
              <a:tblGrid>
                <a:gridCol w="723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0" i="0" strike="noStrike" cap="none" spc="0" baseline="0" dirty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Claves para dirigir equipos que teletrabajan</a:t>
                      </a:r>
                      <a:endParaRPr sz="1800" dirty="0">
                        <a:solidFill>
                          <a:srgbClr val="00007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FB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9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546</a:t>
                      </a:r>
                      <a:endParaRPr sz="1900" b="1">
                        <a:solidFill>
                          <a:srgbClr val="000078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0" i="0" strike="noStrike" cap="none" spc="0" baseline="0" dirty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Un plus a tú currículum: el voluntariado con la UOC</a:t>
                      </a:r>
                      <a:endParaRPr sz="1800" dirty="0">
                        <a:solidFill>
                          <a:srgbClr val="00007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FB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9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604</a:t>
                      </a:r>
                      <a:endParaRPr sz="1900" b="1">
                        <a:solidFill>
                          <a:srgbClr val="000078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0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Las salidas profesionales de la Psicología</a:t>
                      </a:r>
                      <a:endParaRPr sz="1800">
                        <a:solidFill>
                          <a:srgbClr val="00007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FB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9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660</a:t>
                      </a:r>
                      <a:endParaRPr sz="1900" b="1">
                        <a:solidFill>
                          <a:srgbClr val="000078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0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Trabajar en las instituciones Europeas</a:t>
                      </a:r>
                      <a:endParaRPr sz="1800">
                        <a:solidFill>
                          <a:srgbClr val="00007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FB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9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850</a:t>
                      </a:r>
                      <a:endParaRPr sz="1900" b="1">
                        <a:solidFill>
                          <a:srgbClr val="000078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0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Mercado Oculto: oportunidades profesionales más allá de los portales de empleo</a:t>
                      </a:r>
                      <a:endParaRPr sz="1800">
                        <a:solidFill>
                          <a:srgbClr val="00007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FB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9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984</a:t>
                      </a:r>
                      <a:endParaRPr sz="1900" b="1">
                        <a:solidFill>
                          <a:srgbClr val="000078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0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La transformación digital en tiempos de coronavirus: una mutación irreversible</a:t>
                      </a:r>
                      <a:endParaRPr sz="1800">
                        <a:solidFill>
                          <a:srgbClr val="00007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FB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900" b="1" i="0" strike="noStrike" cap="none" spc="0" baseline="0">
                          <a:solidFill>
                            <a:srgbClr val="38761D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1030</a:t>
                      </a:r>
                      <a:endParaRPr sz="19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0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La inteligencia artificial en procesos de selección: cómo ser más list@s que las máquinas</a:t>
                      </a:r>
                      <a:endParaRPr sz="1800">
                        <a:solidFill>
                          <a:srgbClr val="00007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FB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900" b="1" i="0" strike="noStrike" cap="none" spc="0" baseline="0">
                          <a:solidFill>
                            <a:srgbClr val="38761D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1086</a:t>
                      </a:r>
                      <a:endParaRPr sz="19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0" i="0" strike="noStrike" cap="none" spc="0" baseline="0" dirty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Ser diferente en un mundo de iguales</a:t>
                      </a:r>
                      <a:endParaRPr sz="1800" dirty="0">
                        <a:solidFill>
                          <a:srgbClr val="00007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FB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900" b="1" i="0" strike="noStrike" cap="none" spc="0" baseline="0">
                          <a:solidFill>
                            <a:srgbClr val="38761D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1276</a:t>
                      </a:r>
                      <a:endParaRPr sz="19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1"/>
          <p:cNvSpPr txBox="1">
            <a:spLocks noGrp="1"/>
          </p:cNvSpPr>
          <p:nvPr>
            <p:ph type="title"/>
          </p:nvPr>
        </p:nvSpPr>
        <p:spPr>
          <a:xfrm>
            <a:off x="2675975" y="291725"/>
            <a:ext cx="5433600" cy="4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Aspectos a destacar sesiones UOC</a:t>
            </a:r>
            <a:endParaRPr sz="2400"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31" name="Google Shape;331;p31"/>
          <p:cNvSpPr txBox="1"/>
          <p:nvPr/>
        </p:nvSpPr>
        <p:spPr>
          <a:xfrm>
            <a:off x="1195419" y="946000"/>
            <a:ext cx="6917711" cy="3861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None/>
            </a:pPr>
            <a:r>
              <a:rPr lang="es" sz="19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Las ponencias con mayor asistencia y visualizaciones han sido las de </a:t>
            </a:r>
            <a:r>
              <a:rPr lang="es" sz="22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el ámbito de empleabilidad </a:t>
            </a:r>
            <a:r>
              <a:rPr lang="es" sz="19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seguidas </a:t>
            </a:r>
            <a:r>
              <a:rPr lang="es" sz="19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por las de</a:t>
            </a:r>
            <a:r>
              <a:rPr lang="es" sz="22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salidas profesionales</a:t>
            </a:r>
            <a:r>
              <a:rPr lang="es" sz="19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.</a:t>
            </a:r>
            <a:endParaRPr sz="1900">
              <a:solidFill>
                <a:srgbClr val="000078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None/>
            </a:pPr>
            <a:endParaRPr sz="100">
              <a:solidFill>
                <a:srgbClr val="000078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None/>
            </a:pPr>
            <a:r>
              <a:rPr lang="es" sz="19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Las ponencias relacionadas con la </a:t>
            </a:r>
            <a:r>
              <a:rPr lang="es" sz="22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competitividad</a:t>
            </a:r>
            <a:r>
              <a:rPr lang="es" sz="19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han </a:t>
            </a:r>
            <a:r>
              <a:rPr lang="es" sz="19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incrementado </a:t>
            </a:r>
            <a:r>
              <a:rPr lang="es" sz="19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las </a:t>
            </a:r>
            <a:r>
              <a:rPr lang="es" sz="19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visualizaciones </a:t>
            </a:r>
            <a:r>
              <a:rPr lang="es" sz="21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después</a:t>
            </a:r>
            <a:r>
              <a:rPr lang="es" sz="19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de la feria</a:t>
            </a:r>
            <a:r>
              <a:rPr lang="es" sz="19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.</a:t>
            </a:r>
            <a:endParaRPr sz="1900">
              <a:solidFill>
                <a:srgbClr val="000078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None/>
            </a:pPr>
            <a:endParaRPr sz="800">
              <a:solidFill>
                <a:srgbClr val="000078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None/>
            </a:pPr>
            <a:r>
              <a:rPr lang="es" sz="21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Interés por parte de las empresas</a:t>
            </a:r>
            <a:r>
              <a:rPr lang="es" sz="19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en las sesiones realizadas a la feria del ámbito de la </a:t>
            </a:r>
            <a:r>
              <a:rPr lang="es" sz="22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competitividad</a:t>
            </a:r>
            <a:r>
              <a:rPr lang="es" sz="19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y </a:t>
            </a:r>
            <a:r>
              <a:rPr lang="es" sz="22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emprendimiento</a:t>
            </a:r>
            <a:r>
              <a:rPr lang="es" sz="19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32" name="Google Shape;332;p31"/>
          <p:cNvSpPr txBox="1"/>
          <p:nvPr/>
        </p:nvSpPr>
        <p:spPr>
          <a:xfrm>
            <a:off x="299666" y="1037675"/>
            <a:ext cx="1020119" cy="3671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73EDFF"/>
                </a:solidFill>
                <a:effectLst/>
                <a:latin typeface="Arial"/>
                <a:ea typeface="Arial"/>
                <a:cs typeface="Arial"/>
              </a:rPr>
              <a:t>01</a:t>
            </a:r>
            <a:endParaRPr sz="3600" b="1">
              <a:solidFill>
                <a:srgbClr val="73EDFF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3600" b="1">
              <a:solidFill>
                <a:srgbClr val="73EDFF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100" b="1">
              <a:solidFill>
                <a:srgbClr val="73EDFF"/>
              </a:solidFill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73EDFF"/>
                </a:solidFill>
                <a:effectLst/>
                <a:latin typeface="Arial"/>
                <a:ea typeface="Arial"/>
                <a:cs typeface="Arial"/>
              </a:rPr>
              <a:t>02</a:t>
            </a:r>
            <a:endParaRPr sz="3600" b="1">
              <a:solidFill>
                <a:srgbClr val="73EDFF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3600" b="1">
              <a:solidFill>
                <a:srgbClr val="73EDFF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00" b="1">
              <a:solidFill>
                <a:srgbClr val="73EDFF"/>
              </a:solidFill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73EDFF"/>
                </a:solidFill>
                <a:effectLst/>
                <a:latin typeface="Arial"/>
                <a:ea typeface="Arial"/>
                <a:cs typeface="Arial"/>
              </a:rPr>
              <a:t>03</a:t>
            </a:r>
            <a:endParaRPr sz="3600" b="1">
              <a:solidFill>
                <a:srgbClr val="73EDFF"/>
              </a:solidFill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3600" b="1">
              <a:solidFill>
                <a:srgbClr val="73EDFF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2"/>
          <p:cNvSpPr txBox="1"/>
          <p:nvPr/>
        </p:nvSpPr>
        <p:spPr>
          <a:xfrm>
            <a:off x="3453000" y="221471"/>
            <a:ext cx="3935132" cy="549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1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es" sz="24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Destacar también qué...</a:t>
            </a:r>
            <a:endParaRPr sz="5100" b="1">
              <a:solidFill>
                <a:srgbClr val="000078"/>
              </a:solidFill>
            </a:endParaRPr>
          </a:p>
        </p:txBody>
      </p:sp>
      <p:pic>
        <p:nvPicPr>
          <p:cNvPr id="338" name="Google Shape;338;p32"/>
          <p:cNvPicPr preferRelativeResize="0"/>
          <p:nvPr/>
        </p:nvPicPr>
        <p:blipFill>
          <a:blip r:embed="rId3">
            <a:alphaModFix/>
          </a:blip>
          <a:srcRect t="24880" b="31969"/>
          <a:stretch>
            <a:fillRect/>
          </a:stretch>
        </p:blipFill>
        <p:spPr>
          <a:xfrm>
            <a:off x="5204800" y="1725625"/>
            <a:ext cx="1891125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8700" y="2709075"/>
            <a:ext cx="1891125" cy="8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8526" y="1404363"/>
            <a:ext cx="1247275" cy="124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9638" y="3708050"/>
            <a:ext cx="1891125" cy="917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2"/>
          <p:cNvPicPr preferRelativeResize="0"/>
          <p:nvPr/>
        </p:nvPicPr>
        <p:blipFill>
          <a:blip r:embed="rId7">
            <a:alphaModFix/>
          </a:blip>
          <a:srcRect t="31604" b="31917"/>
          <a:stretch>
            <a:fillRect/>
          </a:stretch>
        </p:blipFill>
        <p:spPr>
          <a:xfrm>
            <a:off x="3578775" y="4037013"/>
            <a:ext cx="1986449" cy="72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73450" y="2724088"/>
            <a:ext cx="1199176" cy="11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47601" y="2626726"/>
            <a:ext cx="1621974" cy="10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2"/>
          <p:cNvSpPr txBox="1"/>
          <p:nvPr/>
        </p:nvSpPr>
        <p:spPr>
          <a:xfrm>
            <a:off x="3064725" y="773100"/>
            <a:ext cx="6028523" cy="472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9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Algunas de las empresas que hicieron ponencias...</a:t>
            </a:r>
            <a:endParaRPr sz="800"/>
          </a:p>
        </p:txBody>
      </p:sp>
      <p:pic>
        <p:nvPicPr>
          <p:cNvPr id="346" name="Google Shape;346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20323" y="1404363"/>
            <a:ext cx="1150450" cy="1150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2"/>
          <p:cNvSpPr txBox="1"/>
          <p:nvPr/>
        </p:nvSpPr>
        <p:spPr>
          <a:xfrm>
            <a:off x="622674" y="1137275"/>
            <a:ext cx="2354052" cy="239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5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22</a:t>
            </a:r>
            <a:endParaRPr sz="4500" b="1">
              <a:solidFill>
                <a:srgbClr val="000078"/>
              </a:solidFill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Sesiones corporativas de Empresa</a:t>
            </a:r>
            <a:endParaRPr sz="2400" b="1"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48" name="Google Shape;348;p32"/>
          <p:cNvSpPr txBox="1"/>
          <p:nvPr/>
        </p:nvSpPr>
        <p:spPr>
          <a:xfrm>
            <a:off x="146400" y="3553775"/>
            <a:ext cx="3306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000" b="1" dirty="0">
                <a:solidFill>
                  <a:srgbClr val="000078"/>
                </a:solidFill>
              </a:rPr>
              <a:t>E</a:t>
            </a:r>
            <a:r>
              <a:rPr lang="es" sz="20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stas sesiones no recibieron cobertura UOC</a:t>
            </a:r>
            <a:endParaRPr sz="2000" b="1" dirty="0">
              <a:solidFill>
                <a:srgbClr val="000078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3"/>
          <p:cNvSpPr txBox="1">
            <a:spLocks noGrp="1"/>
          </p:cNvSpPr>
          <p:nvPr>
            <p:ph type="title"/>
          </p:nvPr>
        </p:nvSpPr>
        <p:spPr>
          <a:xfrm>
            <a:off x="371600" y="1302350"/>
            <a:ext cx="8267400" cy="10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0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Conclusiones</a:t>
            </a:r>
            <a:endParaRPr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4"/>
          <p:cNvSpPr txBox="1">
            <a:spLocks noGrp="1"/>
          </p:cNvSpPr>
          <p:nvPr>
            <p:ph type="title"/>
          </p:nvPr>
        </p:nvSpPr>
        <p:spPr>
          <a:xfrm>
            <a:off x="2854975" y="266975"/>
            <a:ext cx="39831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Aspectos a VALORAR</a:t>
            </a:r>
            <a:endParaRPr sz="2400"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359" name="Google Shape;3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100" y="1761488"/>
            <a:ext cx="604225" cy="56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200" y="1702945"/>
            <a:ext cx="4953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4"/>
          <p:cNvSpPr txBox="1"/>
          <p:nvPr/>
        </p:nvSpPr>
        <p:spPr>
          <a:xfrm>
            <a:off x="1633300" y="1781713"/>
            <a:ext cx="7482576" cy="73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8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Ampliar la </a:t>
            </a:r>
            <a:r>
              <a:rPr lang="es" sz="18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duración </a:t>
            </a:r>
            <a:r>
              <a:rPr lang="es" sz="18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y </a:t>
            </a:r>
            <a:r>
              <a:rPr lang="es" sz="18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fechas</a:t>
            </a:r>
            <a:r>
              <a:rPr lang="es" sz="18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de la feria, y </a:t>
            </a:r>
            <a:r>
              <a:rPr lang="es" sz="18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disponibilidad </a:t>
            </a:r>
            <a:r>
              <a:rPr lang="es" sz="18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de contacto con las empresas en los días de la feria</a:t>
            </a:r>
            <a:endParaRPr sz="1800">
              <a:solidFill>
                <a:srgbClr val="000078"/>
              </a:solidFill>
            </a:endParaRPr>
          </a:p>
        </p:txBody>
      </p:sp>
      <p:pic>
        <p:nvPicPr>
          <p:cNvPr id="362" name="Google Shape;36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225" y="2466995"/>
            <a:ext cx="66675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4"/>
          <p:cNvSpPr txBox="1"/>
          <p:nvPr/>
        </p:nvSpPr>
        <p:spPr>
          <a:xfrm>
            <a:off x="1633300" y="2566700"/>
            <a:ext cx="6617412" cy="73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8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Ampliar ofertas</a:t>
            </a:r>
            <a:r>
              <a:rPr lang="es" sz="18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de todo </a:t>
            </a:r>
            <a:r>
              <a:rPr lang="es" sz="1800" dirty="0">
                <a:solidFill>
                  <a:srgbClr val="000078"/>
                </a:solidFill>
              </a:rPr>
              <a:t>el</a:t>
            </a:r>
            <a:r>
              <a:rPr lang="es" sz="18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es" sz="18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territorio nacional</a:t>
            </a:r>
            <a:r>
              <a:rPr lang="es" sz="18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y valorar </a:t>
            </a:r>
            <a:r>
              <a:rPr lang="es" sz="1800" dirty="0">
                <a:solidFill>
                  <a:srgbClr val="000078"/>
                </a:solidFill>
              </a:rPr>
              <a:t>el</a:t>
            </a:r>
            <a:r>
              <a:rPr lang="es" sz="18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es" sz="18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internacional.</a:t>
            </a:r>
            <a:endParaRPr sz="1800" b="1" dirty="0">
              <a:solidFill>
                <a:srgbClr val="000078"/>
              </a:solidFill>
            </a:endParaRPr>
          </a:p>
        </p:txBody>
      </p:sp>
      <p:pic>
        <p:nvPicPr>
          <p:cNvPr id="364" name="Google Shape;36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8700" y="3228645"/>
            <a:ext cx="68580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4"/>
          <p:cNvSpPr txBox="1"/>
          <p:nvPr/>
        </p:nvSpPr>
        <p:spPr>
          <a:xfrm>
            <a:off x="1633300" y="3192575"/>
            <a:ext cx="7482576" cy="73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8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Comunicación entre empresas y estudiantes </a:t>
            </a:r>
            <a:r>
              <a:rPr lang="es" sz="18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(mejorar la plataforma virtual (chat) e incentivar a las dos partes para</a:t>
            </a:r>
            <a:r>
              <a:rPr lang="es" sz="1800" b="0" i="0" strike="noStrike" cap="none" spc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que</a:t>
            </a:r>
            <a:r>
              <a:rPr lang="es" sz="18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interactuen) </a:t>
            </a:r>
            <a:endParaRPr sz="1800" dirty="0">
              <a:solidFill>
                <a:srgbClr val="000078"/>
              </a:solidFill>
            </a:endParaRPr>
          </a:p>
        </p:txBody>
      </p:sp>
      <p:pic>
        <p:nvPicPr>
          <p:cNvPr id="366" name="Google Shape;366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8700" y="4018606"/>
            <a:ext cx="685800" cy="705394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4"/>
          <p:cNvSpPr txBox="1"/>
          <p:nvPr/>
        </p:nvSpPr>
        <p:spPr>
          <a:xfrm>
            <a:off x="1633300" y="4140450"/>
            <a:ext cx="7311104" cy="73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8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Grabación y visualización</a:t>
            </a:r>
            <a:r>
              <a:rPr lang="es" sz="18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en diferido de las ponencias y utilizarlas como reclamo de la feria.</a:t>
            </a:r>
            <a:endParaRPr sz="1800">
              <a:solidFill>
                <a:srgbClr val="000078"/>
              </a:solidFill>
            </a:endParaRPr>
          </a:p>
        </p:txBody>
      </p:sp>
      <p:pic>
        <p:nvPicPr>
          <p:cNvPr id="368" name="Google Shape;368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3663" y="773149"/>
            <a:ext cx="875875" cy="85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4"/>
          <p:cNvSpPr txBox="1"/>
          <p:nvPr/>
        </p:nvSpPr>
        <p:spPr>
          <a:xfrm>
            <a:off x="1633300" y="859038"/>
            <a:ext cx="7063357" cy="1006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8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Más </a:t>
            </a:r>
            <a:r>
              <a:rPr lang="es" sz="18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ofertas</a:t>
            </a:r>
            <a:r>
              <a:rPr lang="es" sz="18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y empresas </a:t>
            </a:r>
            <a:r>
              <a:rPr lang="es" sz="18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por todos los estudios y perfiles</a:t>
            </a:r>
            <a:r>
              <a:rPr lang="es" sz="18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más técnicos y especializados de los candidatos (ensambladura entre candidatos y ofertas)</a:t>
            </a:r>
            <a:endParaRPr sz="1800">
              <a:solidFill>
                <a:srgbClr val="000078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"/>
          <p:cNvSpPr txBox="1">
            <a:spLocks noGrp="1"/>
          </p:cNvSpPr>
          <p:nvPr>
            <p:ph type="title"/>
          </p:nvPr>
        </p:nvSpPr>
        <p:spPr>
          <a:xfrm>
            <a:off x="2888299" y="303425"/>
            <a:ext cx="5258975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" sz="24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Aspectos destacados: POSITIVOS</a:t>
            </a:r>
            <a:endParaRPr sz="2400" dirty="0">
              <a:highlight>
                <a:schemeClr val="lt1"/>
              </a:highlight>
            </a:endParaRPr>
          </a:p>
        </p:txBody>
      </p:sp>
      <p:pic>
        <p:nvPicPr>
          <p:cNvPr id="375" name="Google Shape;37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500" y="1157150"/>
            <a:ext cx="6096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8700" y="1176200"/>
            <a:ext cx="55245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5"/>
          <p:cNvSpPr txBox="1"/>
          <p:nvPr/>
        </p:nvSpPr>
        <p:spPr>
          <a:xfrm>
            <a:off x="529400" y="1941838"/>
            <a:ext cx="2631829" cy="73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8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Conferencias y </a:t>
            </a:r>
            <a:r>
              <a:rPr lang="es" sz="1800" b="0" i="1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webinars</a:t>
            </a:r>
            <a:endParaRPr sz="1800" i="1">
              <a:solidFill>
                <a:srgbClr val="000078"/>
              </a:solidFill>
            </a:endParaRPr>
          </a:p>
        </p:txBody>
      </p:sp>
      <p:pic>
        <p:nvPicPr>
          <p:cNvPr id="378" name="Google Shape;37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6788" y="1114050"/>
            <a:ext cx="831050" cy="7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5"/>
          <p:cNvSpPr txBox="1"/>
          <p:nvPr/>
        </p:nvSpPr>
        <p:spPr>
          <a:xfrm>
            <a:off x="3589250" y="1941850"/>
            <a:ext cx="2631829" cy="73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8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Formato virtual de la Feria</a:t>
            </a:r>
            <a:endParaRPr sz="1800">
              <a:solidFill>
                <a:srgbClr val="000078"/>
              </a:solidFill>
            </a:endParaRPr>
          </a:p>
        </p:txBody>
      </p:sp>
      <p:pic>
        <p:nvPicPr>
          <p:cNvPr id="380" name="Google Shape;38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9975" y="1197216"/>
            <a:ext cx="609600" cy="567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99575" y="1195250"/>
            <a:ext cx="6477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5"/>
          <p:cNvSpPr txBox="1"/>
          <p:nvPr/>
        </p:nvSpPr>
        <p:spPr>
          <a:xfrm>
            <a:off x="5868144" y="1801050"/>
            <a:ext cx="3467264" cy="73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8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Organización y gestión del acontecimiento</a:t>
            </a:r>
            <a:endParaRPr sz="1800" dirty="0">
              <a:solidFill>
                <a:srgbClr val="000078"/>
              </a:solidFill>
            </a:endParaRPr>
          </a:p>
        </p:txBody>
      </p:sp>
      <p:pic>
        <p:nvPicPr>
          <p:cNvPr id="383" name="Google Shape;383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3500" y="2814950"/>
            <a:ext cx="51435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5"/>
          <p:cNvSpPr txBox="1"/>
          <p:nvPr/>
        </p:nvSpPr>
        <p:spPr>
          <a:xfrm>
            <a:off x="205751" y="3625875"/>
            <a:ext cx="2249848" cy="1006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8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La Feria como idea (iniciativa) se considera acertada</a:t>
            </a:r>
            <a:endParaRPr sz="1800">
              <a:solidFill>
                <a:srgbClr val="000078"/>
              </a:solidFill>
            </a:endParaRPr>
          </a:p>
        </p:txBody>
      </p:sp>
      <p:pic>
        <p:nvPicPr>
          <p:cNvPr id="385" name="Google Shape;385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20225" y="2740575"/>
            <a:ext cx="6477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5"/>
          <p:cNvSpPr txBox="1"/>
          <p:nvPr/>
        </p:nvSpPr>
        <p:spPr>
          <a:xfrm>
            <a:off x="5940222" y="3552875"/>
            <a:ext cx="3096274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8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Oportunidad para conocer nuevas empresas y ofertas por estudiantes, y difusión por empresas</a:t>
            </a:r>
            <a:endParaRPr sz="1800" dirty="0">
              <a:solidFill>
                <a:srgbClr val="000078"/>
              </a:solidFill>
            </a:endParaRPr>
          </a:p>
        </p:txBody>
      </p:sp>
      <p:pic>
        <p:nvPicPr>
          <p:cNvPr id="387" name="Google Shape;387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28150" y="2821525"/>
            <a:ext cx="59055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5"/>
          <p:cNvSpPr txBox="1"/>
          <p:nvPr/>
        </p:nvSpPr>
        <p:spPr>
          <a:xfrm>
            <a:off x="3161229" y="3559553"/>
            <a:ext cx="2578994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8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Punto de encuentro para hacer networking y oportunidades laborales</a:t>
            </a:r>
            <a:endParaRPr sz="1800" dirty="0">
              <a:solidFill>
                <a:srgbClr val="000078"/>
              </a:solidFill>
            </a:endParaRPr>
          </a:p>
        </p:txBody>
      </p:sp>
      <p:pic>
        <p:nvPicPr>
          <p:cNvPr id="389" name="Google Shape;389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96988" y="2724200"/>
            <a:ext cx="802125" cy="78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6"/>
          <p:cNvSpPr txBox="1">
            <a:spLocks noGrp="1"/>
          </p:cNvSpPr>
          <p:nvPr>
            <p:ph type="title"/>
          </p:nvPr>
        </p:nvSpPr>
        <p:spPr>
          <a:xfrm>
            <a:off x="2686225" y="277000"/>
            <a:ext cx="48774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Ideas para las conferencias</a:t>
            </a:r>
            <a:endParaRPr sz="1800" dirty="0"/>
          </a:p>
        </p:txBody>
      </p:sp>
      <p:sp>
        <p:nvSpPr>
          <p:cNvPr id="395" name="Google Shape;395;p36"/>
          <p:cNvSpPr txBox="1"/>
          <p:nvPr/>
        </p:nvSpPr>
        <p:spPr>
          <a:xfrm>
            <a:off x="305300" y="2348925"/>
            <a:ext cx="2286000" cy="19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Utilizar las </a:t>
            </a:r>
            <a:r>
              <a:rPr lang="es" sz="18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PONENCIAS UOC</a:t>
            </a:r>
            <a:r>
              <a:rPr lang="es" sz="18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es" sz="18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antes</a:t>
            </a:r>
            <a:r>
              <a:rPr lang="es" sz="18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, durante y después de la feria en </a:t>
            </a:r>
            <a:r>
              <a:rPr lang="es" sz="18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ABIERTO</a:t>
            </a:r>
            <a:r>
              <a:rPr lang="es" sz="18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para ir calentant motores...</a:t>
            </a:r>
            <a:endParaRPr sz="1800" dirty="0">
              <a:solidFill>
                <a:srgbClr val="000078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000078"/>
              </a:solidFill>
            </a:endParaRPr>
          </a:p>
        </p:txBody>
      </p:sp>
      <p:sp>
        <p:nvSpPr>
          <p:cNvPr id="396" name="Google Shape;396;p36"/>
          <p:cNvSpPr txBox="1"/>
          <p:nvPr/>
        </p:nvSpPr>
        <p:spPr>
          <a:xfrm>
            <a:off x="6104051" y="2406575"/>
            <a:ext cx="2637235" cy="2105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8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FIDELIZACIÓN De EMPRESA.</a:t>
            </a:r>
            <a:r>
              <a:rPr lang="es" sz="18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Mayor acompañamiento por parte de la UOC a las sesiones corporativas interesantes los días de la feria...</a:t>
            </a:r>
            <a:endParaRPr sz="1800">
              <a:solidFill>
                <a:srgbClr val="000078"/>
              </a:solidFill>
            </a:endParaRPr>
          </a:p>
        </p:txBody>
      </p:sp>
      <p:sp>
        <p:nvSpPr>
          <p:cNvPr id="397" name="Google Shape;397;p36"/>
          <p:cNvSpPr txBox="1"/>
          <p:nvPr/>
        </p:nvSpPr>
        <p:spPr>
          <a:xfrm>
            <a:off x="3138375" y="2406575"/>
            <a:ext cx="26346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8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Hacer </a:t>
            </a:r>
            <a:r>
              <a:rPr lang="es" sz="18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TALLERES </a:t>
            </a:r>
            <a:r>
              <a:rPr lang="es" sz="18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que permiten </a:t>
            </a:r>
            <a:r>
              <a:rPr lang="es" sz="18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preparar la asistencia</a:t>
            </a:r>
            <a:r>
              <a:rPr lang="es" sz="18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a la feria, por ejemplo: como preparar una entrevista, sacarle </a:t>
            </a:r>
            <a:r>
              <a:rPr lang="es" sz="1800" dirty="0">
                <a:solidFill>
                  <a:srgbClr val="000078"/>
                </a:solidFill>
              </a:rPr>
              <a:t>jugo</a:t>
            </a:r>
            <a:r>
              <a:rPr lang="es" sz="18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al networking…</a:t>
            </a:r>
            <a:endParaRPr sz="1800" dirty="0">
              <a:solidFill>
                <a:srgbClr val="000078"/>
              </a:solidFill>
            </a:endParaRPr>
          </a:p>
        </p:txBody>
      </p:sp>
      <p:sp>
        <p:nvSpPr>
          <p:cNvPr id="398" name="Google Shape;398;p36"/>
          <p:cNvSpPr txBox="1"/>
          <p:nvPr/>
        </p:nvSpPr>
        <p:spPr>
          <a:xfrm>
            <a:off x="305300" y="1055925"/>
            <a:ext cx="1981379" cy="1281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7200" b="1" i="0" strike="noStrike" cap="none" spc="0" baseline="0">
                <a:solidFill>
                  <a:srgbClr val="73EDFF"/>
                </a:solidFill>
                <a:effectLst/>
                <a:latin typeface="Arial"/>
                <a:ea typeface="Arial"/>
                <a:cs typeface="Arial"/>
              </a:rPr>
              <a:t>01</a:t>
            </a:r>
            <a:endParaRPr sz="7200" b="1">
              <a:solidFill>
                <a:srgbClr val="73EDFF"/>
              </a:solidFill>
            </a:endParaRPr>
          </a:p>
        </p:txBody>
      </p:sp>
      <p:sp>
        <p:nvSpPr>
          <p:cNvPr id="399" name="Google Shape;399;p36"/>
          <p:cNvSpPr txBox="1"/>
          <p:nvPr/>
        </p:nvSpPr>
        <p:spPr>
          <a:xfrm>
            <a:off x="3138375" y="1055925"/>
            <a:ext cx="1981379" cy="1281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7200" b="1" i="0" strike="noStrike" cap="none" spc="0" baseline="0">
                <a:solidFill>
                  <a:srgbClr val="73EDFF"/>
                </a:solidFill>
                <a:effectLst/>
                <a:latin typeface="Arial"/>
                <a:ea typeface="Arial"/>
                <a:cs typeface="Arial"/>
              </a:rPr>
              <a:t>02</a:t>
            </a:r>
            <a:endParaRPr sz="7200" b="1">
              <a:solidFill>
                <a:srgbClr val="73EDFF"/>
              </a:solidFill>
            </a:endParaRPr>
          </a:p>
        </p:txBody>
      </p:sp>
      <p:sp>
        <p:nvSpPr>
          <p:cNvPr id="400" name="Google Shape;400;p36"/>
          <p:cNvSpPr txBox="1"/>
          <p:nvPr/>
        </p:nvSpPr>
        <p:spPr>
          <a:xfrm>
            <a:off x="6104050" y="1055925"/>
            <a:ext cx="1981379" cy="1281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7200" b="1" i="0" strike="noStrike" cap="none" spc="0" baseline="0">
                <a:solidFill>
                  <a:srgbClr val="73EDFF"/>
                </a:solidFill>
                <a:effectLst/>
                <a:latin typeface="Arial"/>
                <a:ea typeface="Arial"/>
                <a:cs typeface="Arial"/>
              </a:rPr>
              <a:t>03</a:t>
            </a:r>
            <a:endParaRPr sz="7200" b="1">
              <a:solidFill>
                <a:srgbClr val="73EDFF"/>
              </a:solidFill>
            </a:endParaRPr>
          </a:p>
        </p:txBody>
      </p:sp>
      <p:sp>
        <p:nvSpPr>
          <p:cNvPr id="401" name="Google Shape;401;p36"/>
          <p:cNvSpPr/>
          <p:nvPr/>
        </p:nvSpPr>
        <p:spPr>
          <a:xfrm>
            <a:off x="3235875" y="2334975"/>
            <a:ext cx="2502000" cy="71700"/>
          </a:xfrm>
          <a:prstGeom prst="rect">
            <a:avLst/>
          </a:prstGeom>
          <a:solidFill>
            <a:srgbClr val="73EDFF"/>
          </a:solidFill>
          <a:ln w="9525" cap="flat" cmpd="sng">
            <a:solidFill>
              <a:srgbClr val="73ED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02" name="Google Shape;402;p36"/>
          <p:cNvSpPr/>
          <p:nvPr/>
        </p:nvSpPr>
        <p:spPr>
          <a:xfrm>
            <a:off x="6201750" y="2334975"/>
            <a:ext cx="2502000" cy="71700"/>
          </a:xfrm>
          <a:prstGeom prst="rect">
            <a:avLst/>
          </a:prstGeom>
          <a:solidFill>
            <a:srgbClr val="73EDFF"/>
          </a:solidFill>
          <a:ln w="9525" cap="flat" cmpd="sng">
            <a:solidFill>
              <a:srgbClr val="73ED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03" name="Google Shape;403;p36"/>
          <p:cNvSpPr/>
          <p:nvPr/>
        </p:nvSpPr>
        <p:spPr>
          <a:xfrm>
            <a:off x="305300" y="2334975"/>
            <a:ext cx="2502000" cy="71700"/>
          </a:xfrm>
          <a:prstGeom prst="rect">
            <a:avLst/>
          </a:prstGeom>
          <a:solidFill>
            <a:srgbClr val="73EDFF"/>
          </a:solidFill>
          <a:ln w="9525" cap="flat" cmpd="sng">
            <a:solidFill>
              <a:srgbClr val="73ED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695850" y="1572575"/>
            <a:ext cx="7752300" cy="25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48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Datos participación</a:t>
            </a:r>
            <a:endParaRPr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2795125" y="246575"/>
            <a:ext cx="43341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5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Datos generales</a:t>
            </a:r>
            <a:endParaRPr sz="2500"/>
          </a:p>
        </p:txBody>
      </p:sp>
      <p:grpSp>
        <p:nvGrpSpPr>
          <p:cNvPr id="91" name="Google Shape;91;p13"/>
          <p:cNvGrpSpPr/>
          <p:nvPr/>
        </p:nvGrpSpPr>
        <p:grpSpPr>
          <a:xfrm>
            <a:off x="211819" y="2848256"/>
            <a:ext cx="4137712" cy="679968"/>
            <a:chOff x="523330" y="4285769"/>
            <a:chExt cx="5306120" cy="679968"/>
          </a:xfrm>
        </p:grpSpPr>
        <p:grpSp>
          <p:nvGrpSpPr>
            <p:cNvPr id="92" name="Google Shape;92;p13"/>
            <p:cNvGrpSpPr/>
            <p:nvPr/>
          </p:nvGrpSpPr>
          <p:grpSpPr>
            <a:xfrm>
              <a:off x="523330" y="4285769"/>
              <a:ext cx="5306120" cy="679968"/>
              <a:chOff x="427005" y="4283119"/>
              <a:chExt cx="5306120" cy="679968"/>
            </a:xfrm>
          </p:grpSpPr>
          <p:sp>
            <p:nvSpPr>
              <p:cNvPr id="93" name="Google Shape;93;p13"/>
              <p:cNvSpPr/>
              <p:nvPr/>
            </p:nvSpPr>
            <p:spPr>
              <a:xfrm rot="-5400000">
                <a:off x="3536375" y="2747950"/>
                <a:ext cx="659700" cy="3733800"/>
              </a:xfrm>
              <a:prstGeom prst="roundRect">
                <a:avLst>
                  <a:gd name="adj" fmla="val 50000"/>
                </a:avLst>
              </a:prstGeom>
              <a:solidFill>
                <a:srgbClr val="0000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2000" b="1">
                  <a:solidFill>
                    <a:srgbClr val="000078"/>
                  </a:solidFill>
                </a:endParaRPr>
              </a:p>
            </p:txBody>
          </p:sp>
          <p:sp>
            <p:nvSpPr>
              <p:cNvPr id="94" name="Google Shape;94;p13"/>
              <p:cNvSpPr/>
              <p:nvPr/>
            </p:nvSpPr>
            <p:spPr>
              <a:xfrm>
                <a:off x="427005" y="4283119"/>
                <a:ext cx="2510784" cy="679968"/>
              </a:xfrm>
              <a:prstGeom prst="flowChartTerminator">
                <a:avLst/>
              </a:prstGeom>
              <a:solidFill>
                <a:srgbClr val="73EDFF"/>
              </a:solidFill>
              <a:ln w="9525" cap="flat" cmpd="sng">
                <a:solidFill>
                  <a:srgbClr val="00007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s" sz="4000" b="1" i="0" strike="noStrike" cap="none" spc="0" baseline="0">
                    <a:solidFill>
                      <a:srgbClr val="000078"/>
                    </a:solidFill>
                    <a:effectLst/>
                    <a:latin typeface="Arial"/>
                    <a:ea typeface="Arial"/>
                    <a:cs typeface="Arial"/>
                  </a:rPr>
                  <a:t>120</a:t>
                </a:r>
                <a:endParaRPr sz="4000" b="1">
                  <a:solidFill>
                    <a:srgbClr val="000078"/>
                  </a:solidFill>
                </a:endParaRPr>
              </a:p>
            </p:txBody>
          </p:sp>
        </p:grpSp>
        <p:sp>
          <p:nvSpPr>
            <p:cNvPr id="95" name="Google Shape;95;p13"/>
            <p:cNvSpPr txBox="1"/>
            <p:nvPr/>
          </p:nvSpPr>
          <p:spPr>
            <a:xfrm>
              <a:off x="3034131" y="4402569"/>
              <a:ext cx="25887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s" sz="1800" b="1" i="0" strike="noStrike" cap="none" spc="0" baseline="0" dirty="0">
                  <a:solidFill>
                    <a:srgbClr val="FFFFFF"/>
                  </a:solidFill>
                  <a:effectLst/>
                  <a:latin typeface="Arial"/>
                  <a:ea typeface="Arial"/>
                  <a:cs typeface="Arial"/>
                </a:rPr>
                <a:t>Empresas</a:t>
              </a:r>
              <a:r>
                <a:rPr lang="es" sz="1800" b="1" i="0" strike="noStrike" cap="none" spc="0" dirty="0">
                  <a:solidFill>
                    <a:srgbClr val="FFFFFF"/>
                  </a:solidFill>
                  <a:effectLst/>
                  <a:latin typeface="Arial"/>
                  <a:ea typeface="Arial"/>
                  <a:cs typeface="Arial"/>
                </a:rPr>
                <a:t> </a:t>
              </a:r>
              <a:r>
                <a:rPr lang="es" sz="1800" b="1" i="0" strike="noStrike" cap="none" spc="0" baseline="0" dirty="0">
                  <a:solidFill>
                    <a:srgbClr val="FFFFFF"/>
                  </a:solidFill>
                  <a:effectLst/>
                  <a:latin typeface="Arial"/>
                  <a:ea typeface="Arial"/>
                  <a:cs typeface="Arial"/>
                </a:rPr>
                <a:t>participantes</a:t>
              </a:r>
              <a:endParaRPr sz="1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6" name="Google Shape;96;p13"/>
          <p:cNvSpPr txBox="1"/>
          <p:nvPr/>
        </p:nvSpPr>
        <p:spPr>
          <a:xfrm>
            <a:off x="2219500" y="4447375"/>
            <a:ext cx="3061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" sz="20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Inscripciones a ofertas</a:t>
            </a:r>
            <a:endParaRPr sz="2000" b="1">
              <a:solidFill>
                <a:srgbClr val="FFFFFF"/>
              </a:solidFill>
            </a:endParaRPr>
          </a:p>
        </p:txBody>
      </p:sp>
      <p:grpSp>
        <p:nvGrpSpPr>
          <p:cNvPr id="97" name="Google Shape;97;p13"/>
          <p:cNvGrpSpPr/>
          <p:nvPr/>
        </p:nvGrpSpPr>
        <p:grpSpPr>
          <a:xfrm>
            <a:off x="242675" y="897313"/>
            <a:ext cx="4014500" cy="679968"/>
            <a:chOff x="688150" y="4277513"/>
            <a:chExt cx="4014500" cy="679968"/>
          </a:xfrm>
        </p:grpSpPr>
        <p:grpSp>
          <p:nvGrpSpPr>
            <p:cNvPr id="98" name="Google Shape;98;p13"/>
            <p:cNvGrpSpPr/>
            <p:nvPr/>
          </p:nvGrpSpPr>
          <p:grpSpPr>
            <a:xfrm>
              <a:off x="688150" y="4277513"/>
              <a:ext cx="4014500" cy="679968"/>
              <a:chOff x="591825" y="4274863"/>
              <a:chExt cx="4014500" cy="679968"/>
            </a:xfrm>
          </p:grpSpPr>
          <p:sp>
            <p:nvSpPr>
              <p:cNvPr id="99" name="Google Shape;99;p13"/>
              <p:cNvSpPr/>
              <p:nvPr/>
            </p:nvSpPr>
            <p:spPr>
              <a:xfrm rot="-5400000">
                <a:off x="2972975" y="3311350"/>
                <a:ext cx="659700" cy="2607000"/>
              </a:xfrm>
              <a:prstGeom prst="roundRect">
                <a:avLst>
                  <a:gd name="adj" fmla="val 50000"/>
                </a:avLst>
              </a:prstGeom>
              <a:solidFill>
                <a:srgbClr val="000078"/>
              </a:solidFill>
              <a:ln w="9525" cap="flat" cmpd="sng">
                <a:solidFill>
                  <a:srgbClr val="00007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2000" b="1">
                  <a:solidFill>
                    <a:srgbClr val="000078"/>
                  </a:solidFill>
                </a:endParaRPr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591825" y="4274863"/>
                <a:ext cx="2085966" cy="679968"/>
              </a:xfrm>
              <a:prstGeom prst="flowChartTerminator">
                <a:avLst/>
              </a:prstGeom>
              <a:solidFill>
                <a:srgbClr val="73EDFF"/>
              </a:solidFill>
              <a:ln w="9525" cap="flat" cmpd="sng">
                <a:solidFill>
                  <a:srgbClr val="00007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s" sz="4000" b="1" i="0" strike="noStrike" cap="none" spc="0" baseline="0">
                    <a:solidFill>
                      <a:srgbClr val="000078"/>
                    </a:solidFill>
                    <a:effectLst/>
                    <a:latin typeface="Arial"/>
                    <a:ea typeface="Arial"/>
                    <a:cs typeface="Arial"/>
                  </a:rPr>
                  <a:t>7.063</a:t>
                </a:r>
                <a:endParaRPr sz="4000" b="1">
                  <a:solidFill>
                    <a:srgbClr val="000078"/>
                  </a:solidFill>
                </a:endParaRPr>
              </a:p>
            </p:txBody>
          </p:sp>
        </p:grpSp>
        <p:sp>
          <p:nvSpPr>
            <p:cNvPr id="101" name="Google Shape;101;p13"/>
            <p:cNvSpPr txBox="1"/>
            <p:nvPr/>
          </p:nvSpPr>
          <p:spPr>
            <a:xfrm>
              <a:off x="2774125" y="4394300"/>
              <a:ext cx="16536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s" sz="1800" b="1" i="0" strike="noStrike" cap="none" spc="0" baseline="0">
                  <a:solidFill>
                    <a:srgbClr val="FFFFFF"/>
                  </a:solidFill>
                  <a:effectLst/>
                  <a:latin typeface="Arial"/>
                  <a:ea typeface="Arial"/>
                  <a:cs typeface="Arial"/>
                </a:rPr>
                <a:t>Inscritos</a:t>
              </a:r>
              <a:endParaRPr sz="18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211827" y="1872800"/>
            <a:ext cx="4076194" cy="679968"/>
            <a:chOff x="832342" y="4285787"/>
            <a:chExt cx="5036069" cy="679968"/>
          </a:xfrm>
        </p:grpSpPr>
        <p:grpSp>
          <p:nvGrpSpPr>
            <p:cNvPr id="103" name="Google Shape;103;p13"/>
            <p:cNvGrpSpPr/>
            <p:nvPr/>
          </p:nvGrpSpPr>
          <p:grpSpPr>
            <a:xfrm>
              <a:off x="832342" y="4285787"/>
              <a:ext cx="5036069" cy="679968"/>
              <a:chOff x="736017" y="4283137"/>
              <a:chExt cx="5036069" cy="679968"/>
            </a:xfrm>
          </p:grpSpPr>
          <p:sp>
            <p:nvSpPr>
              <p:cNvPr id="104" name="Google Shape;104;p13"/>
              <p:cNvSpPr/>
              <p:nvPr/>
            </p:nvSpPr>
            <p:spPr>
              <a:xfrm rot="-5400000">
                <a:off x="3605785" y="2786662"/>
                <a:ext cx="659700" cy="3672900"/>
              </a:xfrm>
              <a:prstGeom prst="roundRect">
                <a:avLst>
                  <a:gd name="adj" fmla="val 50000"/>
                </a:avLst>
              </a:prstGeom>
              <a:solidFill>
                <a:srgbClr val="000078"/>
              </a:solidFill>
              <a:ln w="9525" cap="flat" cmpd="sng">
                <a:solidFill>
                  <a:srgbClr val="00007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2000" b="1">
                  <a:solidFill>
                    <a:srgbClr val="000078"/>
                  </a:solidFill>
                </a:endParaRPr>
              </a:p>
            </p:txBody>
          </p:sp>
          <p:sp>
            <p:nvSpPr>
              <p:cNvPr id="105" name="Google Shape;105;p13"/>
              <p:cNvSpPr/>
              <p:nvPr/>
            </p:nvSpPr>
            <p:spPr>
              <a:xfrm>
                <a:off x="736017" y="4283137"/>
                <a:ext cx="2507868" cy="679968"/>
              </a:xfrm>
              <a:prstGeom prst="flowChartTerminator">
                <a:avLst/>
              </a:prstGeom>
              <a:solidFill>
                <a:srgbClr val="73EDFF"/>
              </a:solidFill>
              <a:ln w="9525" cap="flat" cmpd="sng">
                <a:solidFill>
                  <a:srgbClr val="00007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s" sz="4000" b="1" i="0" strike="noStrike" cap="none" spc="0" baseline="0">
                    <a:solidFill>
                      <a:srgbClr val="000078"/>
                    </a:solidFill>
                    <a:effectLst/>
                    <a:latin typeface="Arial"/>
                    <a:ea typeface="Arial"/>
                    <a:cs typeface="Arial"/>
                  </a:rPr>
                  <a:t>5.541</a:t>
                </a:r>
                <a:endParaRPr sz="4000" b="1">
                  <a:solidFill>
                    <a:srgbClr val="000078"/>
                  </a:solidFill>
                </a:endParaRPr>
              </a:p>
            </p:txBody>
          </p:sp>
        </p:grpSp>
        <p:sp>
          <p:nvSpPr>
            <p:cNvPr id="106" name="Google Shape;106;p13"/>
            <p:cNvSpPr txBox="1"/>
            <p:nvPr/>
          </p:nvSpPr>
          <p:spPr>
            <a:xfrm>
              <a:off x="3340214" y="4402562"/>
              <a:ext cx="22827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s" sz="1800" b="1" i="0" strike="noStrike" cap="none" spc="0" baseline="0">
                  <a:solidFill>
                    <a:srgbClr val="FFFFFF"/>
                  </a:solidFill>
                  <a:effectLst/>
                  <a:latin typeface="Arial"/>
                  <a:ea typeface="Arial"/>
                  <a:cs typeface="Arial"/>
                </a:rPr>
                <a:t>Asistentes</a:t>
              </a:r>
              <a:endParaRPr sz="18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07" name="Google Shape;107;p13"/>
          <p:cNvGrpSpPr/>
          <p:nvPr/>
        </p:nvGrpSpPr>
        <p:grpSpPr>
          <a:xfrm>
            <a:off x="273449" y="3853975"/>
            <a:ext cx="4014624" cy="679968"/>
            <a:chOff x="523312" y="4285787"/>
            <a:chExt cx="5306138" cy="679968"/>
          </a:xfrm>
        </p:grpSpPr>
        <p:grpSp>
          <p:nvGrpSpPr>
            <p:cNvPr id="108" name="Google Shape;108;p13"/>
            <p:cNvGrpSpPr/>
            <p:nvPr/>
          </p:nvGrpSpPr>
          <p:grpSpPr>
            <a:xfrm>
              <a:off x="523312" y="4285787"/>
              <a:ext cx="5306138" cy="679968"/>
              <a:chOff x="426987" y="4283137"/>
              <a:chExt cx="5306138" cy="679968"/>
            </a:xfrm>
          </p:grpSpPr>
          <p:sp>
            <p:nvSpPr>
              <p:cNvPr id="109" name="Google Shape;109;p13"/>
              <p:cNvSpPr/>
              <p:nvPr/>
            </p:nvSpPr>
            <p:spPr>
              <a:xfrm rot="-5400000">
                <a:off x="3536375" y="2747950"/>
                <a:ext cx="659700" cy="3733800"/>
              </a:xfrm>
              <a:prstGeom prst="roundRect">
                <a:avLst>
                  <a:gd name="adj" fmla="val 50000"/>
                </a:avLst>
              </a:prstGeom>
              <a:solidFill>
                <a:srgbClr val="0000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2000" b="1">
                  <a:solidFill>
                    <a:srgbClr val="000078"/>
                  </a:solidFill>
                </a:endParaRPr>
              </a:p>
            </p:txBody>
          </p:sp>
          <p:sp>
            <p:nvSpPr>
              <p:cNvPr id="110" name="Google Shape;110;p13"/>
              <p:cNvSpPr/>
              <p:nvPr/>
            </p:nvSpPr>
            <p:spPr>
              <a:xfrm>
                <a:off x="426987" y="4283137"/>
                <a:ext cx="2419632" cy="679968"/>
              </a:xfrm>
              <a:prstGeom prst="flowChartTerminator">
                <a:avLst/>
              </a:prstGeom>
              <a:solidFill>
                <a:srgbClr val="73EDFF"/>
              </a:solidFill>
              <a:ln w="9525" cap="flat" cmpd="sng">
                <a:solidFill>
                  <a:srgbClr val="00007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s" sz="4000" b="1" i="0" strike="noStrike" cap="none" spc="0" baseline="0">
                    <a:solidFill>
                      <a:srgbClr val="000078"/>
                    </a:solidFill>
                    <a:effectLst/>
                    <a:latin typeface="Arial"/>
                    <a:ea typeface="Arial"/>
                    <a:cs typeface="Arial"/>
                  </a:rPr>
                  <a:t>576</a:t>
                </a:r>
                <a:endParaRPr sz="4000" b="1">
                  <a:solidFill>
                    <a:srgbClr val="000078"/>
                  </a:solidFill>
                </a:endParaRPr>
              </a:p>
            </p:txBody>
          </p:sp>
        </p:grpSp>
        <p:sp>
          <p:nvSpPr>
            <p:cNvPr id="111" name="Google Shape;111;p13"/>
            <p:cNvSpPr txBox="1"/>
            <p:nvPr/>
          </p:nvSpPr>
          <p:spPr>
            <a:xfrm>
              <a:off x="3015548" y="4402562"/>
              <a:ext cx="2607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s" sz="1800" b="1" i="0" strike="noStrike" cap="none" spc="0" baseline="0">
                  <a:solidFill>
                    <a:srgbClr val="FFFFFF"/>
                  </a:solidFill>
                  <a:effectLst/>
                  <a:latin typeface="Arial"/>
                  <a:ea typeface="Arial"/>
                  <a:cs typeface="Arial"/>
                </a:rPr>
                <a:t>Ofertas publicadas</a:t>
              </a:r>
              <a:endParaRPr sz="18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12" name="Google Shape;112;p13"/>
          <p:cNvGrpSpPr/>
          <p:nvPr/>
        </p:nvGrpSpPr>
        <p:grpSpPr>
          <a:xfrm>
            <a:off x="4438276" y="897450"/>
            <a:ext cx="4467745" cy="679968"/>
            <a:chOff x="523339" y="4285787"/>
            <a:chExt cx="5306111" cy="679968"/>
          </a:xfrm>
        </p:grpSpPr>
        <p:grpSp>
          <p:nvGrpSpPr>
            <p:cNvPr id="113" name="Google Shape;113;p13"/>
            <p:cNvGrpSpPr/>
            <p:nvPr/>
          </p:nvGrpSpPr>
          <p:grpSpPr>
            <a:xfrm>
              <a:off x="523339" y="4285787"/>
              <a:ext cx="5306111" cy="679968"/>
              <a:chOff x="427014" y="4283137"/>
              <a:chExt cx="5306111" cy="679968"/>
            </a:xfrm>
          </p:grpSpPr>
          <p:sp>
            <p:nvSpPr>
              <p:cNvPr id="114" name="Google Shape;114;p13"/>
              <p:cNvSpPr/>
              <p:nvPr/>
            </p:nvSpPr>
            <p:spPr>
              <a:xfrm rot="-5400000">
                <a:off x="3536375" y="2747950"/>
                <a:ext cx="659700" cy="3733800"/>
              </a:xfrm>
              <a:prstGeom prst="roundRect">
                <a:avLst>
                  <a:gd name="adj" fmla="val 50000"/>
                </a:avLst>
              </a:prstGeom>
              <a:solidFill>
                <a:srgbClr val="0000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2000" b="1">
                  <a:solidFill>
                    <a:srgbClr val="000078"/>
                  </a:solidFill>
                </a:endParaRPr>
              </a:p>
            </p:txBody>
          </p:sp>
          <p:sp>
            <p:nvSpPr>
              <p:cNvPr id="115" name="Google Shape;115;p13"/>
              <p:cNvSpPr/>
              <p:nvPr/>
            </p:nvSpPr>
            <p:spPr>
              <a:xfrm>
                <a:off x="427014" y="4283137"/>
                <a:ext cx="2288574" cy="679968"/>
              </a:xfrm>
              <a:prstGeom prst="flowChartTerminator">
                <a:avLst/>
              </a:prstGeom>
              <a:solidFill>
                <a:srgbClr val="73EDFF"/>
              </a:solidFill>
              <a:ln w="9525" cap="flat" cmpd="sng">
                <a:solidFill>
                  <a:srgbClr val="00007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s" sz="4000" b="1" i="0" strike="noStrike" cap="none" spc="0" baseline="0">
                    <a:solidFill>
                      <a:srgbClr val="000078"/>
                    </a:solidFill>
                    <a:effectLst/>
                    <a:latin typeface="Arial"/>
                    <a:ea typeface="Arial"/>
                    <a:cs typeface="Arial"/>
                  </a:rPr>
                  <a:t>10.501</a:t>
                </a:r>
                <a:endParaRPr sz="4000" b="1">
                  <a:solidFill>
                    <a:srgbClr val="000078"/>
                  </a:solidFill>
                </a:endParaRPr>
              </a:p>
            </p:txBody>
          </p:sp>
        </p:grpSp>
        <p:sp>
          <p:nvSpPr>
            <p:cNvPr id="116" name="Google Shape;116;p13"/>
            <p:cNvSpPr txBox="1"/>
            <p:nvPr/>
          </p:nvSpPr>
          <p:spPr>
            <a:xfrm>
              <a:off x="2893498" y="4402562"/>
              <a:ext cx="2729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s" sz="1800" b="1" i="0" strike="noStrike" cap="none" spc="0" baseline="0">
                  <a:solidFill>
                    <a:srgbClr val="FFFFFF"/>
                  </a:solidFill>
                  <a:effectLst/>
                  <a:latin typeface="Arial"/>
                  <a:ea typeface="Arial"/>
                  <a:cs typeface="Arial"/>
                </a:rPr>
                <a:t>Inscripciones a ofertas</a:t>
              </a:r>
              <a:endParaRPr sz="18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17" name="Google Shape;117;p13"/>
          <p:cNvGrpSpPr/>
          <p:nvPr/>
        </p:nvGrpSpPr>
        <p:grpSpPr>
          <a:xfrm>
            <a:off x="4438276" y="1872800"/>
            <a:ext cx="4467745" cy="679968"/>
            <a:chOff x="523339" y="4285787"/>
            <a:chExt cx="5306111" cy="679968"/>
          </a:xfrm>
        </p:grpSpPr>
        <p:grpSp>
          <p:nvGrpSpPr>
            <p:cNvPr id="118" name="Google Shape;118;p13"/>
            <p:cNvGrpSpPr/>
            <p:nvPr/>
          </p:nvGrpSpPr>
          <p:grpSpPr>
            <a:xfrm>
              <a:off x="523339" y="4285787"/>
              <a:ext cx="5306111" cy="679968"/>
              <a:chOff x="427014" y="4283137"/>
              <a:chExt cx="5306111" cy="679968"/>
            </a:xfrm>
          </p:grpSpPr>
          <p:sp>
            <p:nvSpPr>
              <p:cNvPr id="119" name="Google Shape;119;p13"/>
              <p:cNvSpPr/>
              <p:nvPr/>
            </p:nvSpPr>
            <p:spPr>
              <a:xfrm rot="-5400000">
                <a:off x="3536375" y="2747950"/>
                <a:ext cx="659700" cy="3733800"/>
              </a:xfrm>
              <a:prstGeom prst="roundRect">
                <a:avLst>
                  <a:gd name="adj" fmla="val 50000"/>
                </a:avLst>
              </a:prstGeom>
              <a:solidFill>
                <a:srgbClr val="0000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2000" b="1">
                  <a:solidFill>
                    <a:srgbClr val="000078"/>
                  </a:solidFill>
                </a:endParaRPr>
              </a:p>
            </p:txBody>
          </p:sp>
          <p:sp>
            <p:nvSpPr>
              <p:cNvPr id="120" name="Google Shape;120;p13"/>
              <p:cNvSpPr/>
              <p:nvPr/>
            </p:nvSpPr>
            <p:spPr>
              <a:xfrm>
                <a:off x="427014" y="4283137"/>
                <a:ext cx="2288574" cy="679968"/>
              </a:xfrm>
              <a:prstGeom prst="flowChartTerminator">
                <a:avLst/>
              </a:prstGeom>
              <a:solidFill>
                <a:srgbClr val="73EDFF"/>
              </a:solidFill>
              <a:ln w="9525" cap="flat" cmpd="sng">
                <a:solidFill>
                  <a:srgbClr val="00007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s" sz="4000" b="1" i="0" strike="noStrike" cap="none" spc="0" baseline="0">
                    <a:solidFill>
                      <a:srgbClr val="000078"/>
                    </a:solidFill>
                    <a:effectLst/>
                    <a:latin typeface="Arial"/>
                    <a:ea typeface="Arial"/>
                    <a:cs typeface="Arial"/>
                  </a:rPr>
                  <a:t>42</a:t>
                </a:r>
                <a:endParaRPr sz="4000" b="1">
                  <a:solidFill>
                    <a:srgbClr val="000078"/>
                  </a:solidFill>
                </a:endParaRPr>
              </a:p>
            </p:txBody>
          </p:sp>
        </p:grpSp>
        <p:sp>
          <p:nvSpPr>
            <p:cNvPr id="121" name="Google Shape;121;p13"/>
            <p:cNvSpPr txBox="1"/>
            <p:nvPr/>
          </p:nvSpPr>
          <p:spPr>
            <a:xfrm>
              <a:off x="2893498" y="4402562"/>
              <a:ext cx="2729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s" sz="1800" b="1" i="0" strike="noStrike" cap="none" spc="0" baseline="0">
                  <a:solidFill>
                    <a:srgbClr val="FFFFFF"/>
                  </a:solidFill>
                  <a:effectLst/>
                  <a:latin typeface="Arial"/>
                  <a:ea typeface="Arial"/>
                  <a:cs typeface="Arial"/>
                </a:rPr>
                <a:t>Ponencias UOC</a:t>
              </a:r>
              <a:endParaRPr sz="18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4438276" y="2806950"/>
            <a:ext cx="4467745" cy="679968"/>
            <a:chOff x="523339" y="4285787"/>
            <a:chExt cx="5306111" cy="679968"/>
          </a:xfrm>
        </p:grpSpPr>
        <p:grpSp>
          <p:nvGrpSpPr>
            <p:cNvPr id="123" name="Google Shape;123;p13"/>
            <p:cNvGrpSpPr/>
            <p:nvPr/>
          </p:nvGrpSpPr>
          <p:grpSpPr>
            <a:xfrm>
              <a:off x="523339" y="4285787"/>
              <a:ext cx="5306111" cy="679968"/>
              <a:chOff x="427014" y="4283137"/>
              <a:chExt cx="5306111" cy="679968"/>
            </a:xfrm>
          </p:grpSpPr>
          <p:sp>
            <p:nvSpPr>
              <p:cNvPr id="124" name="Google Shape;124;p13"/>
              <p:cNvSpPr/>
              <p:nvPr/>
            </p:nvSpPr>
            <p:spPr>
              <a:xfrm rot="-5400000">
                <a:off x="3536375" y="2747950"/>
                <a:ext cx="659700" cy="3733800"/>
              </a:xfrm>
              <a:prstGeom prst="roundRect">
                <a:avLst>
                  <a:gd name="adj" fmla="val 50000"/>
                </a:avLst>
              </a:prstGeom>
              <a:solidFill>
                <a:srgbClr val="0000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2000" b="1">
                  <a:solidFill>
                    <a:srgbClr val="000078"/>
                  </a:solidFill>
                </a:endParaRPr>
              </a:p>
            </p:txBody>
          </p:sp>
          <p:sp>
            <p:nvSpPr>
              <p:cNvPr id="125" name="Google Shape;125;p13"/>
              <p:cNvSpPr/>
              <p:nvPr/>
            </p:nvSpPr>
            <p:spPr>
              <a:xfrm>
                <a:off x="427014" y="4283137"/>
                <a:ext cx="2288574" cy="679968"/>
              </a:xfrm>
              <a:prstGeom prst="flowChartTerminator">
                <a:avLst/>
              </a:prstGeom>
              <a:solidFill>
                <a:srgbClr val="73EDFF"/>
              </a:solidFill>
              <a:ln w="9525" cap="flat" cmpd="sng">
                <a:solidFill>
                  <a:srgbClr val="00007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s" sz="4000" b="1" i="0" strike="noStrike" cap="none" spc="0" baseline="0">
                    <a:solidFill>
                      <a:srgbClr val="000078"/>
                    </a:solidFill>
                    <a:effectLst/>
                    <a:latin typeface="Arial"/>
                    <a:ea typeface="Arial"/>
                    <a:cs typeface="Arial"/>
                  </a:rPr>
                  <a:t>22</a:t>
                </a:r>
                <a:endParaRPr sz="4000" b="1">
                  <a:solidFill>
                    <a:srgbClr val="000078"/>
                  </a:solidFill>
                </a:endParaRPr>
              </a:p>
            </p:txBody>
          </p:sp>
        </p:grpSp>
        <p:sp>
          <p:nvSpPr>
            <p:cNvPr id="126" name="Google Shape;126;p13"/>
            <p:cNvSpPr txBox="1"/>
            <p:nvPr/>
          </p:nvSpPr>
          <p:spPr>
            <a:xfrm>
              <a:off x="2893498" y="4402562"/>
              <a:ext cx="2729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s" sz="1800" b="1" i="0" strike="noStrike" cap="none" spc="0" baseline="0">
                  <a:solidFill>
                    <a:srgbClr val="FFFFFF"/>
                  </a:solidFill>
                  <a:effectLst/>
                  <a:latin typeface="Arial"/>
                  <a:ea typeface="Arial"/>
                  <a:cs typeface="Arial"/>
                </a:rPr>
                <a:t>Sesiones emprendidas</a:t>
              </a:r>
              <a:endParaRPr sz="18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27" name="Google Shape;127;p13"/>
          <p:cNvGrpSpPr/>
          <p:nvPr/>
        </p:nvGrpSpPr>
        <p:grpSpPr>
          <a:xfrm>
            <a:off x="4405276" y="3853975"/>
            <a:ext cx="4467745" cy="679968"/>
            <a:chOff x="523339" y="4285787"/>
            <a:chExt cx="5306111" cy="679968"/>
          </a:xfrm>
        </p:grpSpPr>
        <p:grpSp>
          <p:nvGrpSpPr>
            <p:cNvPr id="128" name="Google Shape;128;p13"/>
            <p:cNvGrpSpPr/>
            <p:nvPr/>
          </p:nvGrpSpPr>
          <p:grpSpPr>
            <a:xfrm>
              <a:off x="523339" y="4285787"/>
              <a:ext cx="5306111" cy="679968"/>
              <a:chOff x="427014" y="4283137"/>
              <a:chExt cx="5306111" cy="679968"/>
            </a:xfrm>
          </p:grpSpPr>
          <p:sp>
            <p:nvSpPr>
              <p:cNvPr id="129" name="Google Shape;129;p13"/>
              <p:cNvSpPr/>
              <p:nvPr/>
            </p:nvSpPr>
            <p:spPr>
              <a:xfrm rot="-5400000">
                <a:off x="3536375" y="2747950"/>
                <a:ext cx="659700" cy="3733800"/>
              </a:xfrm>
              <a:prstGeom prst="roundRect">
                <a:avLst>
                  <a:gd name="adj" fmla="val 50000"/>
                </a:avLst>
              </a:prstGeom>
              <a:solidFill>
                <a:srgbClr val="0000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2000" b="1">
                  <a:solidFill>
                    <a:srgbClr val="000078"/>
                  </a:solidFill>
                </a:endParaRPr>
              </a:p>
            </p:txBody>
          </p:sp>
          <p:sp>
            <p:nvSpPr>
              <p:cNvPr id="130" name="Google Shape;130;p13"/>
              <p:cNvSpPr/>
              <p:nvPr/>
            </p:nvSpPr>
            <p:spPr>
              <a:xfrm>
                <a:off x="427014" y="4283137"/>
                <a:ext cx="2288574" cy="679968"/>
              </a:xfrm>
              <a:prstGeom prst="flowChartTerminator">
                <a:avLst/>
              </a:prstGeom>
              <a:solidFill>
                <a:srgbClr val="73EDFF"/>
              </a:solidFill>
              <a:ln w="9525" cap="flat" cmpd="sng">
                <a:solidFill>
                  <a:srgbClr val="00007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s" sz="4000" b="1" i="0" strike="noStrike" cap="none" spc="0" baseline="0">
                    <a:solidFill>
                      <a:srgbClr val="000078"/>
                    </a:solidFill>
                    <a:effectLst/>
                    <a:latin typeface="Arial"/>
                    <a:ea typeface="Arial"/>
                    <a:cs typeface="Arial"/>
                  </a:rPr>
                  <a:t>9.825</a:t>
                </a:r>
                <a:endParaRPr sz="4000" b="1">
                  <a:solidFill>
                    <a:srgbClr val="000078"/>
                  </a:solidFill>
                </a:endParaRPr>
              </a:p>
            </p:txBody>
          </p:sp>
        </p:grpSp>
        <p:sp>
          <p:nvSpPr>
            <p:cNvPr id="131" name="Google Shape;131;p13"/>
            <p:cNvSpPr txBox="1"/>
            <p:nvPr/>
          </p:nvSpPr>
          <p:spPr>
            <a:xfrm>
              <a:off x="2893498" y="4402562"/>
              <a:ext cx="2729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s" sz="1800" b="1" i="0" strike="noStrike" cap="none" spc="0" baseline="0">
                  <a:solidFill>
                    <a:srgbClr val="FFFFFF"/>
                  </a:solidFill>
                  <a:effectLst/>
                  <a:latin typeface="Arial"/>
                  <a:ea typeface="Arial"/>
                  <a:cs typeface="Arial"/>
                </a:rPr>
                <a:t>Visualizaciones de las ponencias</a:t>
              </a:r>
              <a:endParaRPr sz="18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>
            <a:spLocks noGrp="1"/>
          </p:cNvSpPr>
          <p:nvPr>
            <p:ph type="title"/>
          </p:nvPr>
        </p:nvSpPr>
        <p:spPr>
          <a:xfrm>
            <a:off x="2795125" y="246575"/>
            <a:ext cx="43341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5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Asistentes</a:t>
            </a:r>
            <a:endParaRPr sz="2500"/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388" y="1823800"/>
            <a:ext cx="962775" cy="88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4"/>
          <p:cNvSpPr txBox="1"/>
          <p:nvPr/>
        </p:nvSpPr>
        <p:spPr>
          <a:xfrm>
            <a:off x="227496" y="1089850"/>
            <a:ext cx="1858857" cy="79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0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3.788</a:t>
            </a:r>
            <a:endParaRPr/>
          </a:p>
        </p:txBody>
      </p:sp>
      <p:sp>
        <p:nvSpPr>
          <p:cNvPr id="139" name="Google Shape;139;p14"/>
          <p:cNvSpPr txBox="1"/>
          <p:nvPr/>
        </p:nvSpPr>
        <p:spPr>
          <a:xfrm>
            <a:off x="854771" y="2706350"/>
            <a:ext cx="1858857" cy="79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40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1.687</a:t>
            </a:r>
            <a:endParaRPr/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4">
            <a:alphaModFix/>
          </a:blip>
          <a:srcRect l="22780" r="22341"/>
          <a:stretch>
            <a:fillRect/>
          </a:stretch>
        </p:blipFill>
        <p:spPr>
          <a:xfrm>
            <a:off x="3370025" y="1142900"/>
            <a:ext cx="2253024" cy="2447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4"/>
          <p:cNvSpPr txBox="1"/>
          <p:nvPr/>
        </p:nvSpPr>
        <p:spPr>
          <a:xfrm>
            <a:off x="5894904" y="313350"/>
            <a:ext cx="1593692" cy="79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40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3.493</a:t>
            </a:r>
            <a:endParaRPr/>
          </a:p>
        </p:txBody>
      </p:sp>
      <p:sp>
        <p:nvSpPr>
          <p:cNvPr id="142" name="Google Shape;142;p14"/>
          <p:cNvSpPr txBox="1"/>
          <p:nvPr/>
        </p:nvSpPr>
        <p:spPr>
          <a:xfrm>
            <a:off x="2255948" y="919050"/>
            <a:ext cx="1254653" cy="79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40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523</a:t>
            </a:r>
            <a:endParaRPr/>
          </a:p>
        </p:txBody>
      </p:sp>
      <p:cxnSp>
        <p:nvCxnSpPr>
          <p:cNvPr id="143" name="Google Shape;143;p14"/>
          <p:cNvCxnSpPr>
            <a:stCxn id="142" idx="2"/>
          </p:cNvCxnSpPr>
          <p:nvPr/>
        </p:nvCxnSpPr>
        <p:spPr>
          <a:xfrm>
            <a:off x="2883275" y="1712292"/>
            <a:ext cx="1412400" cy="171300"/>
          </a:xfrm>
          <a:prstGeom prst="straightConnector1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4" name="Google Shape;144;p14"/>
          <p:cNvCxnSpPr>
            <a:stCxn id="141" idx="1"/>
          </p:cNvCxnSpPr>
          <p:nvPr/>
        </p:nvCxnSpPr>
        <p:spPr>
          <a:xfrm flipH="1">
            <a:off x="5148804" y="709971"/>
            <a:ext cx="746100" cy="854100"/>
          </a:xfrm>
          <a:prstGeom prst="straightConnector1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5" name="Google Shape;145;p14"/>
          <p:cNvSpPr txBox="1"/>
          <p:nvPr/>
        </p:nvSpPr>
        <p:spPr>
          <a:xfrm>
            <a:off x="439522" y="3828075"/>
            <a:ext cx="1858857" cy="51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2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66 Otros</a:t>
            </a:r>
            <a:endParaRPr sz="100"/>
          </a:p>
        </p:txBody>
      </p:sp>
      <p:sp>
        <p:nvSpPr>
          <p:cNvPr id="146" name="Google Shape;146;p14"/>
          <p:cNvSpPr txBox="1"/>
          <p:nvPr/>
        </p:nvSpPr>
        <p:spPr>
          <a:xfrm>
            <a:off x="3370025" y="3769325"/>
            <a:ext cx="2274197" cy="103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4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353 </a:t>
            </a:r>
            <a:r>
              <a:rPr lang="es" sz="22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Internacionales</a:t>
            </a:r>
            <a:endParaRPr sz="100" dirty="0"/>
          </a:p>
        </p:txBody>
      </p:sp>
      <p:graphicFrame>
        <p:nvGraphicFramePr>
          <p:cNvPr id="147" name="Google Shape;147;p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468268"/>
              </p:ext>
            </p:extLst>
          </p:nvPr>
        </p:nvGraphicFramePr>
        <p:xfrm>
          <a:off x="6609250" y="1207438"/>
          <a:ext cx="1967950" cy="3413550"/>
        </p:xfrm>
        <a:graphic>
          <a:graphicData uri="http://schemas.openxmlformats.org/drawingml/2006/table">
            <a:tbl>
              <a:tblPr>
                <a:noFill/>
                <a:tableStyleId>{E4B10998-6081-4D9A-B6F1-4B5CDB69A800}</a:tableStyleId>
              </a:tblPr>
              <a:tblGrid>
                <a:gridCol w="95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2000" b="1" i="0" strike="noStrike" cap="none" spc="0" baseline="0" dirty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EAH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2000" b="1" i="0" strike="noStrike" cap="none" spc="0" baseline="0" dirty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756</a:t>
                      </a:r>
                      <a:endParaRPr sz="2000" b="1" dirty="0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2000" b="1" i="0" strike="noStrike" cap="none" spc="0" baseline="0" dirty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ECIC</a:t>
                      </a:r>
                      <a:endParaRPr sz="2000" b="1" dirty="0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2000" b="1" i="0" strike="noStrike" cap="none" spc="0" baseline="0" dirty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331</a:t>
                      </a:r>
                      <a:endParaRPr sz="2000" b="1" dirty="0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2000" b="1" i="0" strike="noStrike" cap="none" spc="0" baseline="0" dirty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ECS</a:t>
                      </a:r>
                      <a:endParaRPr sz="2000" b="1" dirty="0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2000" b="1" i="0" strike="noStrike" cap="none" spc="0" baseline="0" dirty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271</a:t>
                      </a:r>
                      <a:endParaRPr sz="2000" b="1" dirty="0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2000" b="1" i="0" strike="noStrike" cap="none" spc="0" baseline="0" dirty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EDCP</a:t>
                      </a:r>
                      <a:endParaRPr sz="2000" b="1" dirty="0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2000" b="1" i="0" strike="noStrike" cap="none" spc="0" baseline="0" dirty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537</a:t>
                      </a:r>
                      <a:endParaRPr sz="2000" b="1" dirty="0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2000" b="1" i="0" strike="noStrike" cap="none" spc="0" baseline="0" dirty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EEE</a:t>
                      </a:r>
                      <a:endParaRPr sz="2000" b="1" dirty="0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2000" b="1" i="0" strike="noStrike" cap="none" spc="0" baseline="0" dirty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1484</a:t>
                      </a:r>
                      <a:endParaRPr sz="2000" b="1" dirty="0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2000" b="1" i="0" strike="noStrike" cap="none" spc="0" baseline="0" dirty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EIMT</a:t>
                      </a:r>
                      <a:endParaRPr sz="2000" b="1" dirty="0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2000" b="1" i="0" strike="noStrike" cap="none" spc="0" baseline="0" dirty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1282</a:t>
                      </a:r>
                      <a:endParaRPr sz="2000" b="1" dirty="0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2000" b="1" i="0" strike="noStrike" cap="none" spc="0" baseline="0" dirty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EPCE</a:t>
                      </a:r>
                      <a:endParaRPr sz="2000" b="1" dirty="0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2000" b="1" i="0" strike="noStrike" cap="none" spc="0" baseline="0" dirty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879</a:t>
                      </a:r>
                      <a:endParaRPr sz="2000" b="1" dirty="0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>
            <a:spLocks noGrp="1"/>
          </p:cNvSpPr>
          <p:nvPr>
            <p:ph type="title"/>
          </p:nvPr>
        </p:nvSpPr>
        <p:spPr>
          <a:xfrm>
            <a:off x="2795125" y="246575"/>
            <a:ext cx="43341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5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Oferta</a:t>
            </a:r>
            <a:endParaRPr sz="2500"/>
          </a:p>
        </p:txBody>
      </p:sp>
      <p:graphicFrame>
        <p:nvGraphicFramePr>
          <p:cNvPr id="153" name="Google Shape;153;p15"/>
          <p:cNvGraphicFramePr>
            <a:graphicFrameLocks noGrp="1"/>
          </p:cNvGraphicFramePr>
          <p:nvPr/>
        </p:nvGraphicFramePr>
        <p:xfrm>
          <a:off x="4824450" y="772180"/>
          <a:ext cx="3963250" cy="3931680"/>
        </p:xfrm>
        <a:graphic>
          <a:graphicData uri="http://schemas.openxmlformats.org/drawingml/2006/table">
            <a:tbl>
              <a:tblPr>
                <a:noFill/>
                <a:tableStyleId>{E4B10998-6081-4D9A-B6F1-4B5CDB69A800}</a:tableStyleId>
              </a:tblPr>
              <a:tblGrid>
                <a:gridCol w="112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2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Vacantes OFERTA LABORAL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2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Vacantes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2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PRÁCTICA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EAH</a:t>
                      </a:r>
                      <a:endParaRPr sz="1000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sz="18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8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17</a:t>
                      </a:r>
                      <a:endParaRPr sz="18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ECIC</a:t>
                      </a:r>
                      <a:endParaRPr sz="18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21</a:t>
                      </a:r>
                      <a:endParaRPr sz="18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18</a:t>
                      </a:r>
                      <a:endParaRPr sz="18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ECS</a:t>
                      </a:r>
                      <a:endParaRPr sz="18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177</a:t>
                      </a:r>
                      <a:endParaRPr sz="18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sz="18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EDCP</a:t>
                      </a:r>
                      <a:endParaRPr sz="18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18</a:t>
                      </a:r>
                      <a:endParaRPr sz="18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23</a:t>
                      </a:r>
                      <a:endParaRPr sz="18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EEE</a:t>
                      </a:r>
                      <a:endParaRPr sz="18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205</a:t>
                      </a:r>
                      <a:endParaRPr sz="18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96</a:t>
                      </a:r>
                      <a:endParaRPr sz="18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EIMT</a:t>
                      </a:r>
                      <a:endParaRPr sz="18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345</a:t>
                      </a:r>
                      <a:endParaRPr sz="18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133</a:t>
                      </a:r>
                      <a:endParaRPr sz="18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EPCE</a:t>
                      </a:r>
                      <a:endParaRPr sz="18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137</a:t>
                      </a:r>
                      <a:endParaRPr sz="18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s" sz="1800" b="1" i="0" strike="noStrike" cap="none" spc="0" baseline="0">
                          <a:solidFill>
                            <a:srgbClr val="000078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14</a:t>
                      </a:r>
                      <a:endParaRPr sz="1800" b="1">
                        <a:solidFill>
                          <a:srgbClr val="000078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7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4" name="Google Shape;154;p15"/>
          <p:cNvSpPr/>
          <p:nvPr/>
        </p:nvSpPr>
        <p:spPr>
          <a:xfrm>
            <a:off x="220850" y="906575"/>
            <a:ext cx="1782300" cy="1718700"/>
          </a:xfrm>
          <a:prstGeom prst="ellipse">
            <a:avLst/>
          </a:prstGeom>
          <a:solidFill>
            <a:srgbClr val="000078"/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42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424</a:t>
            </a:r>
            <a:endParaRPr sz="100"/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8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Ofertas laborales</a:t>
            </a:r>
            <a:endParaRPr sz="1800" b="1"/>
          </a:p>
        </p:txBody>
      </p:sp>
      <p:sp>
        <p:nvSpPr>
          <p:cNvPr id="155" name="Google Shape;155;p15"/>
          <p:cNvSpPr/>
          <p:nvPr/>
        </p:nvSpPr>
        <p:spPr>
          <a:xfrm>
            <a:off x="2302525" y="591325"/>
            <a:ext cx="1902900" cy="1796400"/>
          </a:xfrm>
          <a:prstGeom prst="ellipse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42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152</a:t>
            </a:r>
            <a:endParaRPr sz="100">
              <a:solidFill>
                <a:srgbClr val="000078"/>
              </a:solidFill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8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Prácticas</a:t>
            </a:r>
            <a:endParaRPr sz="1800" b="1">
              <a:solidFill>
                <a:srgbClr val="000078"/>
              </a:solidFill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487831" y="2735250"/>
            <a:ext cx="3842338" cy="2105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" sz="21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Ofertas mayoritariamente en Cataluña (Barcelona - 250 aprox) seguido de Madrid (110 aprox) y </a:t>
            </a:r>
            <a:r>
              <a:rPr lang="es" sz="2100" b="1" dirty="0">
                <a:solidFill>
                  <a:srgbClr val="000078"/>
                </a:solidFill>
              </a:rPr>
              <a:t>el resto de</a:t>
            </a:r>
            <a:r>
              <a:rPr lang="es" sz="21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territorio español así como Europa y Colombia</a:t>
            </a:r>
            <a:endParaRPr sz="2100" b="1" dirty="0">
              <a:solidFill>
                <a:srgbClr val="000078"/>
              </a:solidFill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220850" y="4655375"/>
            <a:ext cx="8316208" cy="45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9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* Existen empresas como Amazon, </a:t>
            </a:r>
            <a:r>
              <a:rPr lang="es" sz="900" b="1" dirty="0">
                <a:solidFill>
                  <a:srgbClr val="000078"/>
                </a:solidFill>
              </a:rPr>
              <a:t>Altra</a:t>
            </a:r>
            <a:r>
              <a:rPr lang="es" sz="9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, Consorci Sanitari Integral que una única oferta enviaba </a:t>
            </a:r>
            <a:r>
              <a:rPr lang="es" sz="900" b="1" dirty="0">
                <a:solidFill>
                  <a:srgbClr val="000078"/>
                </a:solidFill>
              </a:rPr>
              <a:t>a</a:t>
            </a:r>
            <a:r>
              <a:rPr lang="es" sz="9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su Web donde había varios tipos de oferta que no hemos podido recoger, </a:t>
            </a:r>
            <a:r>
              <a:rPr lang="es" sz="900" b="1" dirty="0">
                <a:solidFill>
                  <a:srgbClr val="000078"/>
                </a:solidFill>
              </a:rPr>
              <a:t>ya que</a:t>
            </a:r>
            <a:r>
              <a:rPr lang="es" sz="9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dirigían a su Web. la convocatoria abierta a la feria.</a:t>
            </a:r>
            <a:endParaRPr sz="2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695850" y="1572575"/>
            <a:ext cx="7752300" cy="25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48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Valoración de la feria</a:t>
            </a:r>
            <a:endParaRPr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/>
          <p:nvPr/>
        </p:nvSpPr>
        <p:spPr>
          <a:xfrm>
            <a:off x="257900" y="1487025"/>
            <a:ext cx="3663660" cy="127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ct val="0"/>
              </a:spcAft>
              <a:buClr>
                <a:srgbClr val="000078"/>
              </a:buClr>
              <a:buSzPts val="1400"/>
              <a:buChar char="●"/>
            </a:pPr>
            <a:r>
              <a:rPr lang="es" sz="24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487</a:t>
            </a:r>
            <a:r>
              <a:rPr lang="es" sz="19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es" sz="14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han respondido la encuesta (6,9% de participación)</a:t>
            </a:r>
            <a:endParaRPr>
              <a:solidFill>
                <a:srgbClr val="000078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ct val="0"/>
              </a:spcAft>
              <a:buClr>
                <a:srgbClr val="000078"/>
              </a:buClr>
              <a:buSzPts val="1400"/>
              <a:buChar char="●"/>
            </a:pPr>
            <a:r>
              <a:rPr lang="es" sz="19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Puntuación general</a:t>
            </a:r>
            <a:r>
              <a:rPr lang="es" sz="14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: </a:t>
            </a:r>
            <a:r>
              <a:rPr lang="es" sz="2500" b="1" i="0" strike="noStrike" cap="none" spc="0" baseline="0">
                <a:solidFill>
                  <a:srgbClr val="38761D"/>
                </a:solidFill>
                <a:effectLst/>
                <a:latin typeface="Arial"/>
                <a:ea typeface="Arial"/>
                <a:cs typeface="Arial"/>
              </a:rPr>
              <a:t>3,1</a:t>
            </a:r>
            <a:r>
              <a:rPr lang="es" sz="2000" b="1" i="0" strike="noStrike" cap="none" spc="0" baseline="0">
                <a:solidFill>
                  <a:srgbClr val="38761D"/>
                </a:solidFill>
                <a:effectLst/>
                <a:latin typeface="Arial"/>
                <a:ea typeface="Arial"/>
                <a:cs typeface="Arial"/>
              </a:rPr>
              <a:t>/5</a:t>
            </a:r>
            <a:endParaRPr sz="2000" b="1">
              <a:solidFill>
                <a:srgbClr val="000078"/>
              </a:solidFill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257900" y="3565801"/>
            <a:ext cx="3967564" cy="15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ct val="0"/>
              </a:spcAft>
              <a:buClr>
                <a:srgbClr val="000078"/>
              </a:buClr>
              <a:buSzPts val="1400"/>
              <a:buChar char="●"/>
            </a:pPr>
            <a:r>
              <a:rPr lang="es" sz="25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79</a:t>
            </a:r>
            <a:r>
              <a:rPr lang="es" sz="25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es" sz="14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han respondido la encuesta (65,8% de participación)</a:t>
            </a:r>
            <a:endParaRPr>
              <a:solidFill>
                <a:srgbClr val="000078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ct val="0"/>
              </a:spcAft>
              <a:buClr>
                <a:srgbClr val="000078"/>
              </a:buClr>
              <a:buSzPts val="1400"/>
              <a:buChar char="●"/>
            </a:pPr>
            <a:r>
              <a:rPr lang="es" sz="19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Puntuación general</a:t>
            </a:r>
            <a:r>
              <a:rPr lang="es" sz="14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: </a:t>
            </a:r>
            <a:r>
              <a:rPr lang="es" sz="2500" b="1" i="0" strike="noStrike" cap="none" spc="0" baseline="0">
                <a:solidFill>
                  <a:srgbClr val="38761D"/>
                </a:solidFill>
                <a:effectLst/>
                <a:latin typeface="Arial"/>
                <a:ea typeface="Arial"/>
                <a:cs typeface="Arial"/>
              </a:rPr>
              <a:t>3,9</a:t>
            </a:r>
            <a:r>
              <a:rPr lang="es" sz="2000" b="1" i="0" strike="noStrike" cap="none" spc="0" baseline="0">
                <a:solidFill>
                  <a:srgbClr val="38761D"/>
                </a:solidFill>
                <a:effectLst/>
                <a:latin typeface="Arial"/>
                <a:ea typeface="Arial"/>
                <a:cs typeface="Arial"/>
              </a:rPr>
              <a:t>/5</a:t>
            </a:r>
            <a:endParaRPr sz="2000" b="1">
              <a:solidFill>
                <a:srgbClr val="38761D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38761D"/>
              </a:solidFill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1236025" y="994425"/>
            <a:ext cx="2196394" cy="56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5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Estudiantes</a:t>
            </a:r>
            <a:endParaRPr sz="2500" b="1">
              <a:solidFill>
                <a:srgbClr val="000078"/>
              </a:solidFill>
            </a:endParaRPr>
          </a:p>
        </p:txBody>
      </p:sp>
      <p:pic>
        <p:nvPicPr>
          <p:cNvPr id="170" name="Google Shape;17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675" y="994431"/>
            <a:ext cx="557775" cy="49258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7"/>
          <p:cNvSpPr txBox="1"/>
          <p:nvPr/>
        </p:nvSpPr>
        <p:spPr>
          <a:xfrm>
            <a:off x="1236025" y="3013799"/>
            <a:ext cx="2035734" cy="56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5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Empresas</a:t>
            </a:r>
            <a:endParaRPr sz="2500" b="1">
              <a:solidFill>
                <a:srgbClr val="000078"/>
              </a:solidFill>
            </a:endParaRPr>
          </a:p>
        </p:txBody>
      </p:sp>
      <p:pic>
        <p:nvPicPr>
          <p:cNvPr id="172" name="Google Shape;17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675" y="3013800"/>
            <a:ext cx="557787" cy="4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7"/>
          <p:cNvSpPr txBox="1">
            <a:spLocks noGrp="1"/>
          </p:cNvSpPr>
          <p:nvPr>
            <p:ph type="title"/>
          </p:nvPr>
        </p:nvSpPr>
        <p:spPr>
          <a:xfrm>
            <a:off x="3172824" y="292100"/>
            <a:ext cx="4423511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Satisfacción del acontecimiento</a:t>
            </a:r>
            <a:endParaRPr dirty="0"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  <p:pic>
        <p:nvPicPr>
          <p:cNvPr id="174" name="Google Shape;174;p17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6913" y="794000"/>
            <a:ext cx="4413248" cy="201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 title="Gráfic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05225" y="2810400"/>
            <a:ext cx="4536636" cy="20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/>
          <p:nvPr/>
        </p:nvSpPr>
        <p:spPr>
          <a:xfrm>
            <a:off x="2240175" y="3445825"/>
            <a:ext cx="6561855" cy="1281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" sz="18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Los </a:t>
            </a:r>
            <a:r>
              <a:rPr lang="es" sz="18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ámbitos en los cuales más colaboran</a:t>
            </a:r>
            <a:r>
              <a:rPr lang="es" sz="18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con la UOC son:</a:t>
            </a:r>
            <a:endParaRPr sz="1800">
              <a:solidFill>
                <a:srgbClr val="000078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800"/>
              <a:buChar char="-"/>
            </a:pPr>
            <a:r>
              <a:rPr lang="es" sz="18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Colaborar con prácticas</a:t>
            </a:r>
            <a:endParaRPr sz="1800">
              <a:solidFill>
                <a:srgbClr val="000078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800"/>
              <a:buChar char="-"/>
            </a:pPr>
            <a:r>
              <a:rPr lang="es" sz="18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Reclutar candidatos en la bolsa de trabajo </a:t>
            </a:r>
            <a:endParaRPr sz="1800">
              <a:solidFill>
                <a:srgbClr val="000078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78"/>
              </a:buClr>
              <a:buSzPts val="1800"/>
              <a:buChar char="-"/>
            </a:pPr>
            <a:r>
              <a:rPr lang="es" sz="1800" b="0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Proveedores</a:t>
            </a:r>
            <a:endParaRPr sz="1800">
              <a:solidFill>
                <a:srgbClr val="000078"/>
              </a:solidFill>
            </a:endParaRPr>
          </a:p>
        </p:txBody>
      </p:sp>
      <p:sp>
        <p:nvSpPr>
          <p:cNvPr id="181" name="Google Shape;181;p18"/>
          <p:cNvSpPr txBox="1"/>
          <p:nvPr/>
        </p:nvSpPr>
        <p:spPr>
          <a:xfrm>
            <a:off x="3150500" y="267454"/>
            <a:ext cx="4373828" cy="503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1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Conocimiento previo de la UOC</a:t>
            </a:r>
            <a:endParaRPr sz="4800" b="1" dirty="0">
              <a:solidFill>
                <a:srgbClr val="000078"/>
              </a:solidFill>
            </a:endParaRPr>
          </a:p>
        </p:txBody>
      </p:sp>
      <p:sp>
        <p:nvSpPr>
          <p:cNvPr id="182" name="Google Shape;182;p18"/>
          <p:cNvSpPr txBox="1"/>
          <p:nvPr/>
        </p:nvSpPr>
        <p:spPr>
          <a:xfrm>
            <a:off x="2063210" y="1025525"/>
            <a:ext cx="6836630" cy="96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000" dirty="0">
                <a:solidFill>
                  <a:srgbClr val="000078"/>
                </a:solidFill>
              </a:rPr>
              <a:t>El</a:t>
            </a:r>
            <a:r>
              <a:rPr lang="es" sz="20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es" sz="31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67%</a:t>
            </a:r>
            <a:r>
              <a:rPr lang="es" sz="20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de los </a:t>
            </a:r>
            <a:r>
              <a:rPr lang="es" sz="2000" b="1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reclutadores conocen la UOC antes</a:t>
            </a:r>
            <a:r>
              <a:rPr lang="es" sz="2000" b="0" i="0" strike="noStrike" cap="none" spc="0" baseline="0" dirty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 de la Feria de Ocupación</a:t>
            </a:r>
            <a:endParaRPr sz="2000" dirty="0">
              <a:solidFill>
                <a:srgbClr val="000078"/>
              </a:solidFill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2605880" y="1986900"/>
            <a:ext cx="2366965" cy="12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0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42%</a:t>
            </a:r>
            <a:endParaRPr sz="3000" b="1">
              <a:solidFill>
                <a:srgbClr val="000078"/>
              </a:solidFill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0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Colaboradores habituales</a:t>
            </a:r>
            <a:endParaRPr sz="2000" b="1">
              <a:solidFill>
                <a:srgbClr val="000078"/>
              </a:solidFill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5718392" y="1986900"/>
            <a:ext cx="2366965" cy="12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0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25%</a:t>
            </a:r>
            <a:endParaRPr sz="3000" b="1">
              <a:solidFill>
                <a:srgbClr val="000078"/>
              </a:solidFill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000" b="1" i="0" strike="noStrike" cap="none" spc="0" baseline="0">
                <a:solidFill>
                  <a:srgbClr val="000078"/>
                </a:solidFill>
                <a:effectLst/>
                <a:latin typeface="Arial"/>
                <a:ea typeface="Arial"/>
                <a:cs typeface="Arial"/>
              </a:rPr>
              <a:t>Estudiantes y Graduados</a:t>
            </a:r>
            <a:endParaRPr sz="2000" b="1">
              <a:solidFill>
                <a:srgbClr val="000078"/>
              </a:solidFill>
            </a:endParaRPr>
          </a:p>
        </p:txBody>
      </p:sp>
      <p:pic>
        <p:nvPicPr>
          <p:cNvPr id="185" name="Google Shape;185;p18" descr="Imagen que contiene objeto&#10;&#10;Descripción generada automáticament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022" y="840024"/>
            <a:ext cx="1460275" cy="127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9.04.30"/>
  <p:tag name="AS_TITLE" val="Aspose.Slides for Java"/>
  <p:tag name="AS_VERSION" val="19.4"/>
</p:tagLst>
</file>

<file path=ppt/theme/theme1.xml><?xml version="1.0" encoding="utf-8"?>
<a:theme xmlns:a="http://schemas.openxmlformats.org/drawingml/2006/main" name="UOC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OC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1565</Words>
  <Application>Microsoft Macintosh PowerPoint</Application>
  <PresentationFormat>On-screen Show (16:9)</PresentationFormat>
  <Paragraphs>320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Georgia</vt:lpstr>
      <vt:lpstr>Calibri</vt:lpstr>
      <vt:lpstr>Arial</vt:lpstr>
      <vt:lpstr>Roboto</vt:lpstr>
      <vt:lpstr>UOC</vt:lpstr>
      <vt:lpstr>Valoración de la 1.ª Feria de Ocupación de la UOC</vt:lpstr>
      <vt:lpstr>Índice</vt:lpstr>
      <vt:lpstr>Datos participación</vt:lpstr>
      <vt:lpstr>Datos generales</vt:lpstr>
      <vt:lpstr>Asistentes</vt:lpstr>
      <vt:lpstr>Oferta</vt:lpstr>
      <vt:lpstr>Valoración de la feria</vt:lpstr>
      <vt:lpstr>Satisfacción del acontecimiento </vt:lpstr>
      <vt:lpstr>PowerPoint Presentation</vt:lpstr>
      <vt:lpstr>Interés en próximas Ferias de Ocupación </vt:lpstr>
      <vt:lpstr>Datos de empleabilidad</vt:lpstr>
      <vt:lpstr>PowerPoint Presentation</vt:lpstr>
      <vt:lpstr>PowerPoint Presentation</vt:lpstr>
      <vt:lpstr>PowerPoint Presentation</vt:lpstr>
      <vt:lpstr>Ponencias y Conferencias</vt:lpstr>
      <vt:lpstr>Ponencias UOC</vt:lpstr>
      <vt:lpstr>Visualizaciones por ámbito de ponencia</vt:lpstr>
      <vt:lpstr>Visualizaciones por ponencia a LA SEMANA </vt:lpstr>
      <vt:lpstr>Ponencias con más visualizaciones a LA SEMANA </vt:lpstr>
      <vt:lpstr>Visualizaciones por ponencia a los 5 meses </vt:lpstr>
      <vt:lpstr>Ponencias con más visualizaciones A LOS 5 MESES </vt:lpstr>
      <vt:lpstr>Aspectos a destacar sesiones UOC </vt:lpstr>
      <vt:lpstr>PowerPoint Presentation</vt:lpstr>
      <vt:lpstr>Conclusiones</vt:lpstr>
      <vt:lpstr>Aspectos a VALORAR </vt:lpstr>
      <vt:lpstr>Aspectos destacados: POSITIVOS</vt:lpstr>
      <vt:lpstr>Ideas para las conferencias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Valoración de la 1.ª Feria de Ocupación de la UOC</dc:title>
  <cp:lastModifiedBy>Microsoft Office User</cp:lastModifiedBy>
  <cp:revision>4</cp:revision>
  <cp:lastPrinted>2021-07-02T08:44:15Z</cp:lastPrinted>
  <dcterms:created xsi:type="dcterms:W3CDTF">2021-07-02T08:44:15Z</dcterms:created>
  <dcterms:modified xsi:type="dcterms:W3CDTF">2021-07-05T09:05:26Z</dcterms:modified>
</cp:coreProperties>
</file>